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tiff" ContentType="image/tiff"/>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0" r:id="rId1"/>
    <p:sldMasterId id="2147483768" r:id="rId2"/>
  </p:sldMasterIdLst>
  <p:notesMasterIdLst>
    <p:notesMasterId r:id="rId39"/>
  </p:notesMasterIdLst>
  <p:handoutMasterIdLst>
    <p:handoutMasterId r:id="rId40"/>
  </p:handoutMasterIdLst>
  <p:sldIdLst>
    <p:sldId id="256" r:id="rId3"/>
    <p:sldId id="288" r:id="rId4"/>
    <p:sldId id="310" r:id="rId5"/>
    <p:sldId id="312" r:id="rId6"/>
    <p:sldId id="322" r:id="rId7"/>
    <p:sldId id="281" r:id="rId8"/>
    <p:sldId id="283" r:id="rId9"/>
    <p:sldId id="264" r:id="rId10"/>
    <p:sldId id="276" r:id="rId11"/>
    <p:sldId id="277" r:id="rId12"/>
    <p:sldId id="278" r:id="rId13"/>
    <p:sldId id="279" r:id="rId14"/>
    <p:sldId id="265" r:id="rId15"/>
    <p:sldId id="267" r:id="rId16"/>
    <p:sldId id="266" r:id="rId17"/>
    <p:sldId id="262" r:id="rId18"/>
    <p:sldId id="280" r:id="rId19"/>
    <p:sldId id="263" r:id="rId20"/>
    <p:sldId id="286" r:id="rId21"/>
    <p:sldId id="284" r:id="rId22"/>
    <p:sldId id="285" r:id="rId23"/>
    <p:sldId id="275" r:id="rId24"/>
    <p:sldId id="260" r:id="rId25"/>
    <p:sldId id="314" r:id="rId26"/>
    <p:sldId id="289" r:id="rId27"/>
    <p:sldId id="316" r:id="rId28"/>
    <p:sldId id="290" r:id="rId29"/>
    <p:sldId id="320" r:id="rId30"/>
    <p:sldId id="315" r:id="rId31"/>
    <p:sldId id="318" r:id="rId32"/>
    <p:sldId id="317" r:id="rId33"/>
    <p:sldId id="313" r:id="rId34"/>
    <p:sldId id="319" r:id="rId35"/>
    <p:sldId id="321" r:id="rId36"/>
    <p:sldId id="305" r:id="rId37"/>
    <p:sldId id="303" r:id="rId38"/>
  </p:sldIdLst>
  <p:sldSz cx="9144000" cy="6858000" type="screen4x3"/>
  <p:notesSz cx="68580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lly Kirven" initials="KMK" lastIdx="3" clrIdx="0">
    <p:extLst>
      <p:ext uri="{19B8F6BF-5375-455C-9EA6-DF929625EA0E}">
        <p15:presenceInfo xmlns:p15="http://schemas.microsoft.com/office/powerpoint/2012/main" userId="Kelly Kirve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29" autoAdjust="0"/>
    <p:restoredTop sz="62029" autoAdjust="0"/>
  </p:normalViewPr>
  <p:slideViewPr>
    <p:cSldViewPr>
      <p:cViewPr varScale="1">
        <p:scale>
          <a:sx n="40" d="100"/>
          <a:sy n="40" d="100"/>
        </p:scale>
        <p:origin x="2088" y="3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b="1" dirty="0"/>
              <a:t>3 Day Re-regulation Example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v>JST Outflow</c:v>
          </c:tx>
          <c:spPr>
            <a:ln w="28575" cap="rnd">
              <a:solidFill>
                <a:srgbClr val="FF0000"/>
              </a:solidFill>
              <a:round/>
            </a:ln>
            <a:effectLst/>
          </c:spPr>
          <c:marker>
            <c:symbol val="none"/>
          </c:marker>
          <c:cat>
            <c:numRef>
              <c:f>Sheet1!$A$2:$A$72</c:f>
              <c:numCache>
                <c:formatCode>h:mm</c:formatCode>
                <c:ptCount val="71"/>
                <c:pt idx="0">
                  <c:v>4.1666666666666664E-2</c:v>
                </c:pt>
                <c:pt idx="1">
                  <c:v>8.3333333333333329E-2</c:v>
                </c:pt>
                <c:pt idx="2">
                  <c:v>0.125</c:v>
                </c:pt>
                <c:pt idx="3">
                  <c:v>0.16666666666666666</c:v>
                </c:pt>
                <c:pt idx="4">
                  <c:v>0.20833333333333334</c:v>
                </c:pt>
                <c:pt idx="5">
                  <c:v>0.25</c:v>
                </c:pt>
                <c:pt idx="6">
                  <c:v>0.29166666666666669</c:v>
                </c:pt>
                <c:pt idx="7">
                  <c:v>0.33333333333333331</c:v>
                </c:pt>
                <c:pt idx="8">
                  <c:v>0.375</c:v>
                </c:pt>
                <c:pt idx="9">
                  <c:v>0.41666666666666669</c:v>
                </c:pt>
                <c:pt idx="10">
                  <c:v>0.45833333333333331</c:v>
                </c:pt>
                <c:pt idx="11">
                  <c:v>0.5</c:v>
                </c:pt>
                <c:pt idx="12">
                  <c:v>0.54166666666666663</c:v>
                </c:pt>
                <c:pt idx="13">
                  <c:v>0.58333333333333337</c:v>
                </c:pt>
                <c:pt idx="14">
                  <c:v>0.625</c:v>
                </c:pt>
                <c:pt idx="15">
                  <c:v>0.66666666666666663</c:v>
                </c:pt>
                <c:pt idx="16">
                  <c:v>0.70833333333333337</c:v>
                </c:pt>
                <c:pt idx="17">
                  <c:v>0.75</c:v>
                </c:pt>
                <c:pt idx="18">
                  <c:v>0.79166666666666663</c:v>
                </c:pt>
                <c:pt idx="19">
                  <c:v>0.83333333333333337</c:v>
                </c:pt>
                <c:pt idx="20">
                  <c:v>0.875</c:v>
                </c:pt>
                <c:pt idx="21">
                  <c:v>0.91666666666666663</c:v>
                </c:pt>
                <c:pt idx="22">
                  <c:v>0.95833333333333337</c:v>
                </c:pt>
                <c:pt idx="23">
                  <c:v>0</c:v>
                </c:pt>
                <c:pt idx="24">
                  <c:v>4.1666666666666664E-2</c:v>
                </c:pt>
                <c:pt idx="25">
                  <c:v>8.3333333333333329E-2</c:v>
                </c:pt>
                <c:pt idx="26">
                  <c:v>0.125</c:v>
                </c:pt>
                <c:pt idx="27">
                  <c:v>0.16666666666666666</c:v>
                </c:pt>
                <c:pt idx="28">
                  <c:v>0.20833333333333334</c:v>
                </c:pt>
                <c:pt idx="29">
                  <c:v>0.25</c:v>
                </c:pt>
                <c:pt idx="30">
                  <c:v>0.29166666666666669</c:v>
                </c:pt>
                <c:pt idx="31">
                  <c:v>0.33333333333333331</c:v>
                </c:pt>
                <c:pt idx="32">
                  <c:v>0.375</c:v>
                </c:pt>
                <c:pt idx="33">
                  <c:v>0.41666666666666669</c:v>
                </c:pt>
                <c:pt idx="34">
                  <c:v>0.45833333333333331</c:v>
                </c:pt>
                <c:pt idx="35">
                  <c:v>0.5</c:v>
                </c:pt>
                <c:pt idx="36">
                  <c:v>0.54166666666666663</c:v>
                </c:pt>
                <c:pt idx="37">
                  <c:v>0.58333333333333337</c:v>
                </c:pt>
                <c:pt idx="38">
                  <c:v>0.625</c:v>
                </c:pt>
                <c:pt idx="39">
                  <c:v>0.66666666666666663</c:v>
                </c:pt>
                <c:pt idx="40">
                  <c:v>0.70833333333333337</c:v>
                </c:pt>
                <c:pt idx="41">
                  <c:v>0.75</c:v>
                </c:pt>
                <c:pt idx="42">
                  <c:v>0.79166666666666663</c:v>
                </c:pt>
                <c:pt idx="43">
                  <c:v>0.83333333333333337</c:v>
                </c:pt>
                <c:pt idx="44">
                  <c:v>0.875</c:v>
                </c:pt>
                <c:pt idx="45">
                  <c:v>0.91666666666666663</c:v>
                </c:pt>
                <c:pt idx="46">
                  <c:v>0.95833333333333337</c:v>
                </c:pt>
                <c:pt idx="47">
                  <c:v>0</c:v>
                </c:pt>
                <c:pt idx="48">
                  <c:v>4.1666666666666664E-2</c:v>
                </c:pt>
                <c:pt idx="49">
                  <c:v>8.3333333333333329E-2</c:v>
                </c:pt>
                <c:pt idx="50">
                  <c:v>0.125</c:v>
                </c:pt>
                <c:pt idx="51">
                  <c:v>0.16666666666666666</c:v>
                </c:pt>
                <c:pt idx="52">
                  <c:v>0.20833333333333334</c:v>
                </c:pt>
                <c:pt idx="53">
                  <c:v>0.25</c:v>
                </c:pt>
                <c:pt idx="54">
                  <c:v>0.29166666666666669</c:v>
                </c:pt>
                <c:pt idx="55">
                  <c:v>0.33333333333333331</c:v>
                </c:pt>
                <c:pt idx="56">
                  <c:v>0.375</c:v>
                </c:pt>
                <c:pt idx="57">
                  <c:v>0.41666666666666669</c:v>
                </c:pt>
                <c:pt idx="58">
                  <c:v>0.45833333333333331</c:v>
                </c:pt>
                <c:pt idx="59">
                  <c:v>0.5</c:v>
                </c:pt>
                <c:pt idx="60">
                  <c:v>0.54166666666666663</c:v>
                </c:pt>
                <c:pt idx="61">
                  <c:v>0.58333333333333337</c:v>
                </c:pt>
                <c:pt idx="62">
                  <c:v>0.625</c:v>
                </c:pt>
                <c:pt idx="63">
                  <c:v>0.66666666666666663</c:v>
                </c:pt>
                <c:pt idx="64">
                  <c:v>0.70833333333333337</c:v>
                </c:pt>
                <c:pt idx="65">
                  <c:v>0.75</c:v>
                </c:pt>
                <c:pt idx="66">
                  <c:v>0.79166666666666663</c:v>
                </c:pt>
                <c:pt idx="67">
                  <c:v>0.83333333333333337</c:v>
                </c:pt>
                <c:pt idx="68">
                  <c:v>0.875</c:v>
                </c:pt>
                <c:pt idx="69">
                  <c:v>0.91666666666666663</c:v>
                </c:pt>
                <c:pt idx="70">
                  <c:v>0.95833333333333337</c:v>
                </c:pt>
              </c:numCache>
            </c:numRef>
          </c:cat>
          <c:val>
            <c:numRef>
              <c:f>Sheet1!$B$2:$B$72</c:f>
              <c:numCache>
                <c:formatCode>General</c:formatCode>
                <c:ptCount val="71"/>
                <c:pt idx="0">
                  <c:v>0</c:v>
                </c:pt>
                <c:pt idx="1">
                  <c:v>0</c:v>
                </c:pt>
                <c:pt idx="2">
                  <c:v>0</c:v>
                </c:pt>
                <c:pt idx="3">
                  <c:v>0</c:v>
                </c:pt>
                <c:pt idx="4">
                  <c:v>0</c:v>
                </c:pt>
                <c:pt idx="5">
                  <c:v>0</c:v>
                </c:pt>
                <c:pt idx="6">
                  <c:v>0</c:v>
                </c:pt>
                <c:pt idx="7">
                  <c:v>0</c:v>
                </c:pt>
                <c:pt idx="8">
                  <c:v>0</c:v>
                </c:pt>
                <c:pt idx="9">
                  <c:v>0</c:v>
                </c:pt>
                <c:pt idx="10">
                  <c:v>0</c:v>
                </c:pt>
                <c:pt idx="11">
                  <c:v>0</c:v>
                </c:pt>
                <c:pt idx="12">
                  <c:v>0</c:v>
                </c:pt>
                <c:pt idx="13">
                  <c:v>147</c:v>
                </c:pt>
                <c:pt idx="14">
                  <c:v>7131</c:v>
                </c:pt>
                <c:pt idx="15">
                  <c:v>20850</c:v>
                </c:pt>
                <c:pt idx="16">
                  <c:v>21350</c:v>
                </c:pt>
                <c:pt idx="17">
                  <c:v>21100</c:v>
                </c:pt>
                <c:pt idx="18">
                  <c:v>20810</c:v>
                </c:pt>
                <c:pt idx="19">
                  <c:v>588</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294</c:v>
                </c:pt>
                <c:pt idx="39">
                  <c:v>12677</c:v>
                </c:pt>
                <c:pt idx="40">
                  <c:v>16760</c:v>
                </c:pt>
                <c:pt idx="41">
                  <c:v>16920</c:v>
                </c:pt>
                <c:pt idx="42">
                  <c:v>16920</c:v>
                </c:pt>
                <c:pt idx="43">
                  <c:v>14037</c:v>
                </c:pt>
                <c:pt idx="44">
                  <c:v>13730</c:v>
                </c:pt>
                <c:pt idx="45">
                  <c:v>736</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0</c:v>
                </c:pt>
                <c:pt idx="61">
                  <c:v>294</c:v>
                </c:pt>
                <c:pt idx="62">
                  <c:v>12007</c:v>
                </c:pt>
                <c:pt idx="63">
                  <c:v>17054</c:v>
                </c:pt>
                <c:pt idx="64">
                  <c:v>26360</c:v>
                </c:pt>
                <c:pt idx="65">
                  <c:v>21177</c:v>
                </c:pt>
                <c:pt idx="66">
                  <c:v>12354</c:v>
                </c:pt>
                <c:pt idx="67">
                  <c:v>3077</c:v>
                </c:pt>
                <c:pt idx="68">
                  <c:v>0</c:v>
                </c:pt>
                <c:pt idx="69">
                  <c:v>0</c:v>
                </c:pt>
                <c:pt idx="70">
                  <c:v>0</c:v>
                </c:pt>
              </c:numCache>
            </c:numRef>
          </c:val>
          <c:smooth val="0"/>
          <c:extLst>
            <c:ext xmlns:c16="http://schemas.microsoft.com/office/drawing/2014/chart" uri="{C3380CC4-5D6E-409C-BE32-E72D297353CC}">
              <c16:uniqueId val="{00000000-746E-46CD-9208-2B3ED6C71497}"/>
            </c:ext>
          </c:extLst>
        </c:ser>
        <c:ser>
          <c:idx val="1"/>
          <c:order val="1"/>
          <c:tx>
            <c:v>Stevens Crk Outflow</c:v>
          </c:tx>
          <c:spPr>
            <a:ln w="28575" cap="rnd">
              <a:solidFill>
                <a:srgbClr val="00B050"/>
              </a:solidFill>
              <a:round/>
            </a:ln>
            <a:effectLst/>
          </c:spPr>
          <c:marker>
            <c:symbol val="none"/>
          </c:marker>
          <c:cat>
            <c:numRef>
              <c:f>Sheet1!$A$2:$A$72</c:f>
              <c:numCache>
                <c:formatCode>h:mm</c:formatCode>
                <c:ptCount val="71"/>
                <c:pt idx="0">
                  <c:v>4.1666666666666664E-2</c:v>
                </c:pt>
                <c:pt idx="1">
                  <c:v>8.3333333333333329E-2</c:v>
                </c:pt>
                <c:pt idx="2">
                  <c:v>0.125</c:v>
                </c:pt>
                <c:pt idx="3">
                  <c:v>0.16666666666666666</c:v>
                </c:pt>
                <c:pt idx="4">
                  <c:v>0.20833333333333334</c:v>
                </c:pt>
                <c:pt idx="5">
                  <c:v>0.25</c:v>
                </c:pt>
                <c:pt idx="6">
                  <c:v>0.29166666666666669</c:v>
                </c:pt>
                <c:pt idx="7">
                  <c:v>0.33333333333333331</c:v>
                </c:pt>
                <c:pt idx="8">
                  <c:v>0.375</c:v>
                </c:pt>
                <c:pt idx="9">
                  <c:v>0.41666666666666669</c:v>
                </c:pt>
                <c:pt idx="10">
                  <c:v>0.45833333333333331</c:v>
                </c:pt>
                <c:pt idx="11">
                  <c:v>0.5</c:v>
                </c:pt>
                <c:pt idx="12">
                  <c:v>0.54166666666666663</c:v>
                </c:pt>
                <c:pt idx="13">
                  <c:v>0.58333333333333337</c:v>
                </c:pt>
                <c:pt idx="14">
                  <c:v>0.625</c:v>
                </c:pt>
                <c:pt idx="15">
                  <c:v>0.66666666666666663</c:v>
                </c:pt>
                <c:pt idx="16">
                  <c:v>0.70833333333333337</c:v>
                </c:pt>
                <c:pt idx="17">
                  <c:v>0.75</c:v>
                </c:pt>
                <c:pt idx="18">
                  <c:v>0.79166666666666663</c:v>
                </c:pt>
                <c:pt idx="19">
                  <c:v>0.83333333333333337</c:v>
                </c:pt>
                <c:pt idx="20">
                  <c:v>0.875</c:v>
                </c:pt>
                <c:pt idx="21">
                  <c:v>0.91666666666666663</c:v>
                </c:pt>
                <c:pt idx="22">
                  <c:v>0.95833333333333337</c:v>
                </c:pt>
                <c:pt idx="23">
                  <c:v>0</c:v>
                </c:pt>
                <c:pt idx="24">
                  <c:v>4.1666666666666664E-2</c:v>
                </c:pt>
                <c:pt idx="25">
                  <c:v>8.3333333333333329E-2</c:v>
                </c:pt>
                <c:pt idx="26">
                  <c:v>0.125</c:v>
                </c:pt>
                <c:pt idx="27">
                  <c:v>0.16666666666666666</c:v>
                </c:pt>
                <c:pt idx="28">
                  <c:v>0.20833333333333334</c:v>
                </c:pt>
                <c:pt idx="29">
                  <c:v>0.25</c:v>
                </c:pt>
                <c:pt idx="30">
                  <c:v>0.29166666666666669</c:v>
                </c:pt>
                <c:pt idx="31">
                  <c:v>0.33333333333333331</c:v>
                </c:pt>
                <c:pt idx="32">
                  <c:v>0.375</c:v>
                </c:pt>
                <c:pt idx="33">
                  <c:v>0.41666666666666669</c:v>
                </c:pt>
                <c:pt idx="34">
                  <c:v>0.45833333333333331</c:v>
                </c:pt>
                <c:pt idx="35">
                  <c:v>0.5</c:v>
                </c:pt>
                <c:pt idx="36">
                  <c:v>0.54166666666666663</c:v>
                </c:pt>
                <c:pt idx="37">
                  <c:v>0.58333333333333337</c:v>
                </c:pt>
                <c:pt idx="38">
                  <c:v>0.625</c:v>
                </c:pt>
                <c:pt idx="39">
                  <c:v>0.66666666666666663</c:v>
                </c:pt>
                <c:pt idx="40">
                  <c:v>0.70833333333333337</c:v>
                </c:pt>
                <c:pt idx="41">
                  <c:v>0.75</c:v>
                </c:pt>
                <c:pt idx="42">
                  <c:v>0.79166666666666663</c:v>
                </c:pt>
                <c:pt idx="43">
                  <c:v>0.83333333333333337</c:v>
                </c:pt>
                <c:pt idx="44">
                  <c:v>0.875</c:v>
                </c:pt>
                <c:pt idx="45">
                  <c:v>0.91666666666666663</c:v>
                </c:pt>
                <c:pt idx="46">
                  <c:v>0.95833333333333337</c:v>
                </c:pt>
                <c:pt idx="47">
                  <c:v>0</c:v>
                </c:pt>
                <c:pt idx="48">
                  <c:v>4.1666666666666664E-2</c:v>
                </c:pt>
                <c:pt idx="49">
                  <c:v>8.3333333333333329E-2</c:v>
                </c:pt>
                <c:pt idx="50">
                  <c:v>0.125</c:v>
                </c:pt>
                <c:pt idx="51">
                  <c:v>0.16666666666666666</c:v>
                </c:pt>
                <c:pt idx="52">
                  <c:v>0.20833333333333334</c:v>
                </c:pt>
                <c:pt idx="53">
                  <c:v>0.25</c:v>
                </c:pt>
                <c:pt idx="54">
                  <c:v>0.29166666666666669</c:v>
                </c:pt>
                <c:pt idx="55">
                  <c:v>0.33333333333333331</c:v>
                </c:pt>
                <c:pt idx="56">
                  <c:v>0.375</c:v>
                </c:pt>
                <c:pt idx="57">
                  <c:v>0.41666666666666669</c:v>
                </c:pt>
                <c:pt idx="58">
                  <c:v>0.45833333333333331</c:v>
                </c:pt>
                <c:pt idx="59">
                  <c:v>0.5</c:v>
                </c:pt>
                <c:pt idx="60">
                  <c:v>0.54166666666666663</c:v>
                </c:pt>
                <c:pt idx="61">
                  <c:v>0.58333333333333337</c:v>
                </c:pt>
                <c:pt idx="62">
                  <c:v>0.625</c:v>
                </c:pt>
                <c:pt idx="63">
                  <c:v>0.66666666666666663</c:v>
                </c:pt>
                <c:pt idx="64">
                  <c:v>0.70833333333333337</c:v>
                </c:pt>
                <c:pt idx="65">
                  <c:v>0.75</c:v>
                </c:pt>
                <c:pt idx="66">
                  <c:v>0.79166666666666663</c:v>
                </c:pt>
                <c:pt idx="67">
                  <c:v>0.83333333333333337</c:v>
                </c:pt>
                <c:pt idx="68">
                  <c:v>0.875</c:v>
                </c:pt>
                <c:pt idx="69">
                  <c:v>0.91666666666666663</c:v>
                </c:pt>
                <c:pt idx="70">
                  <c:v>0.95833333333333337</c:v>
                </c:pt>
              </c:numCache>
            </c:numRef>
          </c:cat>
          <c:val>
            <c:numRef>
              <c:f>Sheet1!$D$2:$D$72</c:f>
              <c:numCache>
                <c:formatCode>General</c:formatCode>
                <c:ptCount val="71"/>
                <c:pt idx="0">
                  <c:v>4990</c:v>
                </c:pt>
                <c:pt idx="1">
                  <c:v>4810</c:v>
                </c:pt>
                <c:pt idx="2">
                  <c:v>4680</c:v>
                </c:pt>
                <c:pt idx="3">
                  <c:v>4540</c:v>
                </c:pt>
                <c:pt idx="4">
                  <c:v>4420</c:v>
                </c:pt>
                <c:pt idx="5">
                  <c:v>4290</c:v>
                </c:pt>
                <c:pt idx="6">
                  <c:v>4050</c:v>
                </c:pt>
                <c:pt idx="7">
                  <c:v>3940</c:v>
                </c:pt>
                <c:pt idx="8">
                  <c:v>3680</c:v>
                </c:pt>
                <c:pt idx="9">
                  <c:v>3470</c:v>
                </c:pt>
                <c:pt idx="10">
                  <c:v>3350</c:v>
                </c:pt>
                <c:pt idx="11">
                  <c:v>3390</c:v>
                </c:pt>
                <c:pt idx="12">
                  <c:v>3430</c:v>
                </c:pt>
                <c:pt idx="13">
                  <c:v>3310</c:v>
                </c:pt>
                <c:pt idx="14">
                  <c:v>3280</c:v>
                </c:pt>
                <c:pt idx="15">
                  <c:v>3390</c:v>
                </c:pt>
                <c:pt idx="16">
                  <c:v>3680</c:v>
                </c:pt>
                <c:pt idx="17">
                  <c:v>4130</c:v>
                </c:pt>
                <c:pt idx="18">
                  <c:v>4810</c:v>
                </c:pt>
                <c:pt idx="19">
                  <c:v>5640</c:v>
                </c:pt>
                <c:pt idx="20">
                  <c:v>5910</c:v>
                </c:pt>
                <c:pt idx="21">
                  <c:v>5680</c:v>
                </c:pt>
                <c:pt idx="22">
                  <c:v>5390</c:v>
                </c:pt>
                <c:pt idx="23">
                  <c:v>5180</c:v>
                </c:pt>
                <c:pt idx="24">
                  <c:v>4990</c:v>
                </c:pt>
                <c:pt idx="25">
                  <c:v>4720</c:v>
                </c:pt>
                <c:pt idx="26">
                  <c:v>4540</c:v>
                </c:pt>
                <c:pt idx="27">
                  <c:v>4370</c:v>
                </c:pt>
                <c:pt idx="28">
                  <c:v>4250</c:v>
                </c:pt>
                <c:pt idx="29">
                  <c:v>4020</c:v>
                </c:pt>
                <c:pt idx="30">
                  <c:v>3830</c:v>
                </c:pt>
                <c:pt idx="31">
                  <c:v>3680</c:v>
                </c:pt>
                <c:pt idx="32">
                  <c:v>3640</c:v>
                </c:pt>
                <c:pt idx="33">
                  <c:v>3470</c:v>
                </c:pt>
                <c:pt idx="34">
                  <c:v>3350</c:v>
                </c:pt>
                <c:pt idx="35">
                  <c:v>3310</c:v>
                </c:pt>
                <c:pt idx="36">
                  <c:v>3160</c:v>
                </c:pt>
                <c:pt idx="37">
                  <c:v>3200</c:v>
                </c:pt>
                <c:pt idx="38">
                  <c:v>3160</c:v>
                </c:pt>
                <c:pt idx="39">
                  <c:v>3310</c:v>
                </c:pt>
                <c:pt idx="40">
                  <c:v>3390</c:v>
                </c:pt>
                <c:pt idx="41">
                  <c:v>3680</c:v>
                </c:pt>
                <c:pt idx="42">
                  <c:v>4090</c:v>
                </c:pt>
                <c:pt idx="43">
                  <c:v>4540</c:v>
                </c:pt>
                <c:pt idx="44">
                  <c:v>5100</c:v>
                </c:pt>
                <c:pt idx="45">
                  <c:v>5560</c:v>
                </c:pt>
                <c:pt idx="46">
                  <c:v>5510</c:v>
                </c:pt>
                <c:pt idx="47">
                  <c:v>5220</c:v>
                </c:pt>
                <c:pt idx="48">
                  <c:v>5030</c:v>
                </c:pt>
                <c:pt idx="49">
                  <c:v>4760</c:v>
                </c:pt>
                <c:pt idx="50">
                  <c:v>4630</c:v>
                </c:pt>
                <c:pt idx="51">
                  <c:v>4420</c:v>
                </c:pt>
                <c:pt idx="52">
                  <c:v>4370</c:v>
                </c:pt>
                <c:pt idx="53">
                  <c:v>4050</c:v>
                </c:pt>
                <c:pt idx="54">
                  <c:v>3900</c:v>
                </c:pt>
                <c:pt idx="55">
                  <c:v>3720</c:v>
                </c:pt>
                <c:pt idx="56">
                  <c:v>3680</c:v>
                </c:pt>
                <c:pt idx="57">
                  <c:v>3510</c:v>
                </c:pt>
                <c:pt idx="58">
                  <c:v>3470</c:v>
                </c:pt>
                <c:pt idx="59">
                  <c:v>3350</c:v>
                </c:pt>
                <c:pt idx="60">
                  <c:v>3310</c:v>
                </c:pt>
                <c:pt idx="61">
                  <c:v>3200</c:v>
                </c:pt>
                <c:pt idx="62">
                  <c:v>3160</c:v>
                </c:pt>
                <c:pt idx="63">
                  <c:v>3280</c:v>
                </c:pt>
                <c:pt idx="64">
                  <c:v>3550</c:v>
                </c:pt>
                <c:pt idx="65">
                  <c:v>4170</c:v>
                </c:pt>
                <c:pt idx="66">
                  <c:v>5030</c:v>
                </c:pt>
                <c:pt idx="67">
                  <c:v>5640</c:v>
                </c:pt>
                <c:pt idx="68">
                  <c:v>5770</c:v>
                </c:pt>
                <c:pt idx="69">
                  <c:v>5510</c:v>
                </c:pt>
                <c:pt idx="70">
                  <c:v>5300</c:v>
                </c:pt>
              </c:numCache>
            </c:numRef>
          </c:val>
          <c:smooth val="0"/>
          <c:extLst>
            <c:ext xmlns:c16="http://schemas.microsoft.com/office/drawing/2014/chart" uri="{C3380CC4-5D6E-409C-BE32-E72D297353CC}">
              <c16:uniqueId val="{00000001-746E-46CD-9208-2B3ED6C71497}"/>
            </c:ext>
          </c:extLst>
        </c:ser>
        <c:ser>
          <c:idx val="3"/>
          <c:order val="3"/>
          <c:tx>
            <c:v>JST Avg</c:v>
          </c:tx>
          <c:spPr>
            <a:ln w="28575" cap="rnd">
              <a:solidFill>
                <a:srgbClr val="FF0000"/>
              </a:solidFill>
              <a:prstDash val="sysDash"/>
              <a:round/>
            </a:ln>
            <a:effectLst/>
          </c:spPr>
          <c:marker>
            <c:symbol val="none"/>
          </c:marker>
          <c:val>
            <c:numRef>
              <c:f>Sheet1!$E$2:$E$72</c:f>
              <c:numCache>
                <c:formatCode>0</c:formatCode>
                <c:ptCount val="71"/>
                <c:pt idx="0">
                  <c:v>3832.3333333333335</c:v>
                </c:pt>
                <c:pt idx="1">
                  <c:v>3832.3333333333335</c:v>
                </c:pt>
                <c:pt idx="2">
                  <c:v>3832.3333333333335</c:v>
                </c:pt>
                <c:pt idx="3">
                  <c:v>3832.3333333333335</c:v>
                </c:pt>
                <c:pt idx="4">
                  <c:v>3832.3333333333335</c:v>
                </c:pt>
                <c:pt idx="5">
                  <c:v>3832.3333333333335</c:v>
                </c:pt>
                <c:pt idx="6">
                  <c:v>3832.3333333333335</c:v>
                </c:pt>
                <c:pt idx="7">
                  <c:v>3832.3333333333335</c:v>
                </c:pt>
                <c:pt idx="8">
                  <c:v>3832.3333333333335</c:v>
                </c:pt>
                <c:pt idx="9">
                  <c:v>3832.3333333333335</c:v>
                </c:pt>
                <c:pt idx="10">
                  <c:v>3832.3333333333335</c:v>
                </c:pt>
                <c:pt idx="11">
                  <c:v>3832.3333333333335</c:v>
                </c:pt>
                <c:pt idx="12">
                  <c:v>3832.3333333333335</c:v>
                </c:pt>
                <c:pt idx="13">
                  <c:v>3832.3333333333335</c:v>
                </c:pt>
                <c:pt idx="14">
                  <c:v>3832.3333333333335</c:v>
                </c:pt>
                <c:pt idx="15">
                  <c:v>3832.3333333333335</c:v>
                </c:pt>
                <c:pt idx="16">
                  <c:v>3832.3333333333335</c:v>
                </c:pt>
                <c:pt idx="17">
                  <c:v>3832.3333333333335</c:v>
                </c:pt>
                <c:pt idx="18">
                  <c:v>3832.3333333333335</c:v>
                </c:pt>
                <c:pt idx="19">
                  <c:v>3832.3333333333335</c:v>
                </c:pt>
                <c:pt idx="20">
                  <c:v>3832.3333333333335</c:v>
                </c:pt>
                <c:pt idx="21">
                  <c:v>3832.3333333333335</c:v>
                </c:pt>
                <c:pt idx="22">
                  <c:v>3832.3333333333335</c:v>
                </c:pt>
                <c:pt idx="23">
                  <c:v>3832.3333333333335</c:v>
                </c:pt>
                <c:pt idx="24">
                  <c:v>3836.4166666666665</c:v>
                </c:pt>
                <c:pt idx="25">
                  <c:v>3836.4166666666665</c:v>
                </c:pt>
                <c:pt idx="26">
                  <c:v>3836.4166666666665</c:v>
                </c:pt>
                <c:pt idx="27">
                  <c:v>3836.4166666666665</c:v>
                </c:pt>
                <c:pt idx="28">
                  <c:v>3836.4166666666665</c:v>
                </c:pt>
                <c:pt idx="29">
                  <c:v>3836.4166666666665</c:v>
                </c:pt>
                <c:pt idx="30">
                  <c:v>3836.4166666666665</c:v>
                </c:pt>
                <c:pt idx="31">
                  <c:v>3836.4166666666665</c:v>
                </c:pt>
                <c:pt idx="32">
                  <c:v>3836.4166666666665</c:v>
                </c:pt>
                <c:pt idx="33">
                  <c:v>3836.4166666666665</c:v>
                </c:pt>
                <c:pt idx="34">
                  <c:v>3836.4166666666665</c:v>
                </c:pt>
                <c:pt idx="35">
                  <c:v>3836.4166666666665</c:v>
                </c:pt>
                <c:pt idx="36">
                  <c:v>3836.4166666666665</c:v>
                </c:pt>
                <c:pt idx="37">
                  <c:v>3836.4166666666665</c:v>
                </c:pt>
                <c:pt idx="38">
                  <c:v>3836.4166666666665</c:v>
                </c:pt>
                <c:pt idx="39">
                  <c:v>3836.4166666666665</c:v>
                </c:pt>
                <c:pt idx="40">
                  <c:v>3836.4166666666665</c:v>
                </c:pt>
                <c:pt idx="41">
                  <c:v>3836.4166666666665</c:v>
                </c:pt>
                <c:pt idx="42">
                  <c:v>3836.4166666666665</c:v>
                </c:pt>
                <c:pt idx="43">
                  <c:v>3836.4166666666665</c:v>
                </c:pt>
                <c:pt idx="44">
                  <c:v>3836.4166666666665</c:v>
                </c:pt>
                <c:pt idx="45">
                  <c:v>3836.4166666666665</c:v>
                </c:pt>
                <c:pt idx="46">
                  <c:v>3836.4166666666665</c:v>
                </c:pt>
                <c:pt idx="47">
                  <c:v>3836.4166666666665</c:v>
                </c:pt>
                <c:pt idx="48">
                  <c:v>4014.0434782608695</c:v>
                </c:pt>
                <c:pt idx="49">
                  <c:v>4014.0434782608695</c:v>
                </c:pt>
                <c:pt idx="50">
                  <c:v>4014.0434782608695</c:v>
                </c:pt>
                <c:pt idx="51">
                  <c:v>4014.0434782608695</c:v>
                </c:pt>
                <c:pt idx="52">
                  <c:v>4014.0434782608695</c:v>
                </c:pt>
                <c:pt idx="53">
                  <c:v>4014.0434782608695</c:v>
                </c:pt>
                <c:pt idx="54">
                  <c:v>4014.0434782608695</c:v>
                </c:pt>
                <c:pt idx="55">
                  <c:v>4014.0434782608695</c:v>
                </c:pt>
                <c:pt idx="56">
                  <c:v>4014.0434782608695</c:v>
                </c:pt>
                <c:pt idx="57">
                  <c:v>4014.0434782608695</c:v>
                </c:pt>
                <c:pt idx="58">
                  <c:v>4014.0434782608695</c:v>
                </c:pt>
                <c:pt idx="59">
                  <c:v>4014.0434782608695</c:v>
                </c:pt>
                <c:pt idx="60">
                  <c:v>4014.0434782608695</c:v>
                </c:pt>
                <c:pt idx="61">
                  <c:v>4014.0434782608695</c:v>
                </c:pt>
                <c:pt idx="62">
                  <c:v>4014.0434782608695</c:v>
                </c:pt>
                <c:pt idx="63">
                  <c:v>4014.0434782608695</c:v>
                </c:pt>
                <c:pt idx="64">
                  <c:v>4014.0434782608695</c:v>
                </c:pt>
                <c:pt idx="65">
                  <c:v>4014.0434782608695</c:v>
                </c:pt>
                <c:pt idx="66">
                  <c:v>4014.0434782608695</c:v>
                </c:pt>
                <c:pt idx="67">
                  <c:v>4014.0434782608695</c:v>
                </c:pt>
                <c:pt idx="68">
                  <c:v>4014.0434782608695</c:v>
                </c:pt>
                <c:pt idx="69">
                  <c:v>4014.0434782608695</c:v>
                </c:pt>
                <c:pt idx="70">
                  <c:v>4014.0434782608695</c:v>
                </c:pt>
              </c:numCache>
            </c:numRef>
          </c:val>
          <c:smooth val="0"/>
          <c:extLst>
            <c:ext xmlns:c16="http://schemas.microsoft.com/office/drawing/2014/chart" uri="{C3380CC4-5D6E-409C-BE32-E72D297353CC}">
              <c16:uniqueId val="{00000002-746E-46CD-9208-2B3ED6C71497}"/>
            </c:ext>
          </c:extLst>
        </c:ser>
        <c:ser>
          <c:idx val="4"/>
          <c:order val="4"/>
          <c:tx>
            <c:v>SC Avg</c:v>
          </c:tx>
          <c:spPr>
            <a:ln w="28575" cap="rnd">
              <a:solidFill>
                <a:srgbClr val="00B050"/>
              </a:solidFill>
              <a:prstDash val="sysDash"/>
              <a:round/>
            </a:ln>
            <a:effectLst/>
          </c:spPr>
          <c:marker>
            <c:symbol val="none"/>
          </c:marker>
          <c:val>
            <c:numRef>
              <c:f>Sheet1!$F$2:$F$72</c:f>
              <c:numCache>
                <c:formatCode>0</c:formatCode>
                <c:ptCount val="71"/>
                <c:pt idx="0">
                  <c:v>4310</c:v>
                </c:pt>
                <c:pt idx="1">
                  <c:v>4310</c:v>
                </c:pt>
                <c:pt idx="2">
                  <c:v>4310</c:v>
                </c:pt>
                <c:pt idx="3">
                  <c:v>4310</c:v>
                </c:pt>
                <c:pt idx="4">
                  <c:v>4310</c:v>
                </c:pt>
                <c:pt idx="5">
                  <c:v>4310</c:v>
                </c:pt>
                <c:pt idx="6">
                  <c:v>4310</c:v>
                </c:pt>
                <c:pt idx="7">
                  <c:v>4310</c:v>
                </c:pt>
                <c:pt idx="8">
                  <c:v>4310</c:v>
                </c:pt>
                <c:pt idx="9">
                  <c:v>4310</c:v>
                </c:pt>
                <c:pt idx="10">
                  <c:v>4310</c:v>
                </c:pt>
                <c:pt idx="11">
                  <c:v>4310</c:v>
                </c:pt>
                <c:pt idx="12">
                  <c:v>4310</c:v>
                </c:pt>
                <c:pt idx="13">
                  <c:v>4310</c:v>
                </c:pt>
                <c:pt idx="14">
                  <c:v>4310</c:v>
                </c:pt>
                <c:pt idx="15">
                  <c:v>4310</c:v>
                </c:pt>
                <c:pt idx="16">
                  <c:v>4310</c:v>
                </c:pt>
                <c:pt idx="17">
                  <c:v>4310</c:v>
                </c:pt>
                <c:pt idx="18">
                  <c:v>4310</c:v>
                </c:pt>
                <c:pt idx="19">
                  <c:v>4310</c:v>
                </c:pt>
                <c:pt idx="20">
                  <c:v>4310</c:v>
                </c:pt>
                <c:pt idx="21">
                  <c:v>4310</c:v>
                </c:pt>
                <c:pt idx="22">
                  <c:v>4310</c:v>
                </c:pt>
                <c:pt idx="23">
                  <c:v>4310</c:v>
                </c:pt>
                <c:pt idx="24">
                  <c:v>4087.0833333333335</c:v>
                </c:pt>
                <c:pt idx="25">
                  <c:v>4087.0833333333335</c:v>
                </c:pt>
                <c:pt idx="26">
                  <c:v>4087.0833333333335</c:v>
                </c:pt>
                <c:pt idx="27">
                  <c:v>4087.0833333333335</c:v>
                </c:pt>
                <c:pt idx="28">
                  <c:v>4087.0833333333335</c:v>
                </c:pt>
                <c:pt idx="29">
                  <c:v>4087.0833333333335</c:v>
                </c:pt>
                <c:pt idx="30">
                  <c:v>4087.0833333333335</c:v>
                </c:pt>
                <c:pt idx="31">
                  <c:v>4087.0833333333335</c:v>
                </c:pt>
                <c:pt idx="32">
                  <c:v>4087.0833333333335</c:v>
                </c:pt>
                <c:pt idx="33">
                  <c:v>4087.0833333333335</c:v>
                </c:pt>
                <c:pt idx="34">
                  <c:v>4087.0833333333335</c:v>
                </c:pt>
                <c:pt idx="35">
                  <c:v>4087.0833333333335</c:v>
                </c:pt>
                <c:pt idx="36">
                  <c:v>4087.0833333333335</c:v>
                </c:pt>
                <c:pt idx="37">
                  <c:v>4087.0833333333335</c:v>
                </c:pt>
                <c:pt idx="38">
                  <c:v>4087.0833333333335</c:v>
                </c:pt>
                <c:pt idx="39">
                  <c:v>4087.0833333333335</c:v>
                </c:pt>
                <c:pt idx="40">
                  <c:v>4087.0833333333335</c:v>
                </c:pt>
                <c:pt idx="41">
                  <c:v>4087.0833333333335</c:v>
                </c:pt>
                <c:pt idx="42">
                  <c:v>4087.0833333333335</c:v>
                </c:pt>
                <c:pt idx="43">
                  <c:v>4087.0833333333335</c:v>
                </c:pt>
                <c:pt idx="44">
                  <c:v>4087.0833333333335</c:v>
                </c:pt>
                <c:pt idx="45">
                  <c:v>4087.0833333333335</c:v>
                </c:pt>
                <c:pt idx="46">
                  <c:v>4087.0833333333335</c:v>
                </c:pt>
                <c:pt idx="47">
                  <c:v>4087.0833333333335</c:v>
                </c:pt>
                <c:pt idx="48">
                  <c:v>4251.25</c:v>
                </c:pt>
                <c:pt idx="49">
                  <c:v>4251.25</c:v>
                </c:pt>
                <c:pt idx="50">
                  <c:v>4251.25</c:v>
                </c:pt>
                <c:pt idx="51">
                  <c:v>4251.25</c:v>
                </c:pt>
                <c:pt idx="52">
                  <c:v>4251.25</c:v>
                </c:pt>
                <c:pt idx="53">
                  <c:v>4251.25</c:v>
                </c:pt>
                <c:pt idx="54">
                  <c:v>4251.25</c:v>
                </c:pt>
                <c:pt idx="55">
                  <c:v>4251.25</c:v>
                </c:pt>
                <c:pt idx="56">
                  <c:v>4251.25</c:v>
                </c:pt>
                <c:pt idx="57">
                  <c:v>4251.25</c:v>
                </c:pt>
                <c:pt idx="58">
                  <c:v>4251.25</c:v>
                </c:pt>
                <c:pt idx="59">
                  <c:v>4251.25</c:v>
                </c:pt>
                <c:pt idx="60">
                  <c:v>4251.25</c:v>
                </c:pt>
                <c:pt idx="61">
                  <c:v>4251.25</c:v>
                </c:pt>
                <c:pt idx="62">
                  <c:v>4251.25</c:v>
                </c:pt>
                <c:pt idx="63">
                  <c:v>4251.25</c:v>
                </c:pt>
                <c:pt idx="64">
                  <c:v>4251.25</c:v>
                </c:pt>
                <c:pt idx="65">
                  <c:v>4251.25</c:v>
                </c:pt>
                <c:pt idx="66">
                  <c:v>4251.25</c:v>
                </c:pt>
                <c:pt idx="67">
                  <c:v>4251.25</c:v>
                </c:pt>
                <c:pt idx="68">
                  <c:v>4251.25</c:v>
                </c:pt>
                <c:pt idx="69">
                  <c:v>4251.25</c:v>
                </c:pt>
                <c:pt idx="70">
                  <c:v>4251.25</c:v>
                </c:pt>
              </c:numCache>
            </c:numRef>
          </c:val>
          <c:smooth val="0"/>
          <c:extLst>
            <c:ext xmlns:c16="http://schemas.microsoft.com/office/drawing/2014/chart" uri="{C3380CC4-5D6E-409C-BE32-E72D297353CC}">
              <c16:uniqueId val="{00000003-746E-46CD-9208-2B3ED6C71497}"/>
            </c:ext>
          </c:extLst>
        </c:ser>
        <c:dLbls>
          <c:showLegendKey val="0"/>
          <c:showVal val="0"/>
          <c:showCatName val="0"/>
          <c:showSerName val="0"/>
          <c:showPercent val="0"/>
          <c:showBubbleSize val="0"/>
        </c:dLbls>
        <c:marker val="1"/>
        <c:smooth val="0"/>
        <c:axId val="325604968"/>
        <c:axId val="325605360"/>
      </c:lineChart>
      <c:lineChart>
        <c:grouping val="standard"/>
        <c:varyColors val="0"/>
        <c:ser>
          <c:idx val="2"/>
          <c:order val="2"/>
          <c:tx>
            <c:v>HW El.</c:v>
          </c:tx>
          <c:spPr>
            <a:ln w="28575" cap="rnd">
              <a:solidFill>
                <a:srgbClr val="00B0F0"/>
              </a:solidFill>
              <a:round/>
            </a:ln>
            <a:effectLst/>
          </c:spPr>
          <c:marker>
            <c:symbol val="none"/>
          </c:marker>
          <c:val>
            <c:numRef>
              <c:f>Sheet1!$C$2:$C$72</c:f>
              <c:numCache>
                <c:formatCode>0.0</c:formatCode>
                <c:ptCount val="71"/>
                <c:pt idx="0">
                  <c:v>185.7</c:v>
                </c:pt>
                <c:pt idx="1">
                  <c:v>185.6</c:v>
                </c:pt>
                <c:pt idx="2">
                  <c:v>185.4</c:v>
                </c:pt>
                <c:pt idx="3">
                  <c:v>185.3</c:v>
                </c:pt>
                <c:pt idx="4">
                  <c:v>185.2</c:v>
                </c:pt>
                <c:pt idx="5">
                  <c:v>185.1</c:v>
                </c:pt>
                <c:pt idx="6">
                  <c:v>184.9</c:v>
                </c:pt>
                <c:pt idx="7">
                  <c:v>184.6</c:v>
                </c:pt>
                <c:pt idx="8">
                  <c:v>184.7</c:v>
                </c:pt>
                <c:pt idx="9">
                  <c:v>184.6</c:v>
                </c:pt>
                <c:pt idx="10">
                  <c:v>184.5</c:v>
                </c:pt>
                <c:pt idx="11">
                  <c:v>184.4</c:v>
                </c:pt>
                <c:pt idx="12">
                  <c:v>184.3</c:v>
                </c:pt>
                <c:pt idx="13">
                  <c:v>184.2</c:v>
                </c:pt>
                <c:pt idx="14">
                  <c:v>184.1</c:v>
                </c:pt>
                <c:pt idx="15">
                  <c:v>184.4</c:v>
                </c:pt>
                <c:pt idx="16">
                  <c:v>184.9</c:v>
                </c:pt>
                <c:pt idx="17">
                  <c:v>185.5</c:v>
                </c:pt>
                <c:pt idx="18">
                  <c:v>186</c:v>
                </c:pt>
                <c:pt idx="19">
                  <c:v>186.4</c:v>
                </c:pt>
                <c:pt idx="20">
                  <c:v>186.3</c:v>
                </c:pt>
                <c:pt idx="21">
                  <c:v>186.1</c:v>
                </c:pt>
                <c:pt idx="22">
                  <c:v>186</c:v>
                </c:pt>
                <c:pt idx="23">
                  <c:v>185.8</c:v>
                </c:pt>
                <c:pt idx="24">
                  <c:v>185.7</c:v>
                </c:pt>
                <c:pt idx="25">
                  <c:v>185.6</c:v>
                </c:pt>
                <c:pt idx="26">
                  <c:v>185.4</c:v>
                </c:pt>
                <c:pt idx="27">
                  <c:v>185.3</c:v>
                </c:pt>
                <c:pt idx="28">
                  <c:v>185.2</c:v>
                </c:pt>
                <c:pt idx="29">
                  <c:v>185.1</c:v>
                </c:pt>
                <c:pt idx="30">
                  <c:v>184.9</c:v>
                </c:pt>
                <c:pt idx="31">
                  <c:v>184.8</c:v>
                </c:pt>
                <c:pt idx="32">
                  <c:v>184.7</c:v>
                </c:pt>
                <c:pt idx="33">
                  <c:v>184.6</c:v>
                </c:pt>
                <c:pt idx="34">
                  <c:v>184.5</c:v>
                </c:pt>
                <c:pt idx="35">
                  <c:v>184.4</c:v>
                </c:pt>
                <c:pt idx="36">
                  <c:v>184.3</c:v>
                </c:pt>
                <c:pt idx="37">
                  <c:v>184.2</c:v>
                </c:pt>
                <c:pt idx="38">
                  <c:v>184.2</c:v>
                </c:pt>
                <c:pt idx="39">
                  <c:v>184.2</c:v>
                </c:pt>
                <c:pt idx="40">
                  <c:v>184.5</c:v>
                </c:pt>
                <c:pt idx="41">
                  <c:v>184.9</c:v>
                </c:pt>
                <c:pt idx="42">
                  <c:v>185.4</c:v>
                </c:pt>
                <c:pt idx="43">
                  <c:v>185.8</c:v>
                </c:pt>
                <c:pt idx="44">
                  <c:v>186.1</c:v>
                </c:pt>
                <c:pt idx="45">
                  <c:v>186.3</c:v>
                </c:pt>
                <c:pt idx="46">
                  <c:v>186.1</c:v>
                </c:pt>
                <c:pt idx="47">
                  <c:v>185.9</c:v>
                </c:pt>
                <c:pt idx="48">
                  <c:v>185.8</c:v>
                </c:pt>
                <c:pt idx="49">
                  <c:v>185.7</c:v>
                </c:pt>
                <c:pt idx="50">
                  <c:v>185.5</c:v>
                </c:pt>
                <c:pt idx="51">
                  <c:v>185.4</c:v>
                </c:pt>
                <c:pt idx="52">
                  <c:v>185.3</c:v>
                </c:pt>
                <c:pt idx="53">
                  <c:v>185.1</c:v>
                </c:pt>
                <c:pt idx="54">
                  <c:v>185</c:v>
                </c:pt>
                <c:pt idx="55">
                  <c:v>184.8</c:v>
                </c:pt>
                <c:pt idx="56">
                  <c:v>184.7</c:v>
                </c:pt>
                <c:pt idx="57">
                  <c:v>184.7</c:v>
                </c:pt>
                <c:pt idx="58">
                  <c:v>184.6</c:v>
                </c:pt>
                <c:pt idx="59">
                  <c:v>184.5</c:v>
                </c:pt>
                <c:pt idx="60">
                  <c:v>184.4</c:v>
                </c:pt>
                <c:pt idx="61">
                  <c:v>184.3</c:v>
                </c:pt>
                <c:pt idx="62">
                  <c:v>184.3</c:v>
                </c:pt>
                <c:pt idx="63">
                  <c:v>184.6</c:v>
                </c:pt>
                <c:pt idx="64">
                  <c:v>185.1</c:v>
                </c:pt>
                <c:pt idx="65">
                  <c:v>185.7</c:v>
                </c:pt>
                <c:pt idx="66">
                  <c:v>186.2</c:v>
                </c:pt>
                <c:pt idx="67">
                  <c:v>186.4</c:v>
                </c:pt>
                <c:pt idx="68">
                  <c:v>186.4</c:v>
                </c:pt>
                <c:pt idx="69">
                  <c:v>186.1</c:v>
                </c:pt>
                <c:pt idx="70">
                  <c:v>186</c:v>
                </c:pt>
              </c:numCache>
            </c:numRef>
          </c:val>
          <c:smooth val="0"/>
          <c:extLst>
            <c:ext xmlns:c16="http://schemas.microsoft.com/office/drawing/2014/chart" uri="{C3380CC4-5D6E-409C-BE32-E72D297353CC}">
              <c16:uniqueId val="{00000004-746E-46CD-9208-2B3ED6C71497}"/>
            </c:ext>
          </c:extLst>
        </c:ser>
        <c:dLbls>
          <c:showLegendKey val="0"/>
          <c:showVal val="0"/>
          <c:showCatName val="0"/>
          <c:showSerName val="0"/>
          <c:showPercent val="0"/>
          <c:showBubbleSize val="0"/>
        </c:dLbls>
        <c:marker val="1"/>
        <c:smooth val="0"/>
        <c:axId val="325606144"/>
        <c:axId val="325605752"/>
      </c:lineChart>
      <c:catAx>
        <c:axId val="32560496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Hours</a:t>
                </a:r>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h:mm"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5605360"/>
        <c:crosses val="autoZero"/>
        <c:auto val="1"/>
        <c:lblAlgn val="ctr"/>
        <c:lblOffset val="100"/>
        <c:noMultiLvlLbl val="0"/>
      </c:catAx>
      <c:valAx>
        <c:axId val="3256053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Discharge, CFS</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5604968"/>
        <c:crosses val="autoZero"/>
        <c:crossBetween val="between"/>
      </c:valAx>
      <c:valAx>
        <c:axId val="325605752"/>
        <c:scaling>
          <c:orientation val="minMax"/>
          <c:max val="190"/>
          <c:min val="160"/>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Reservoir El.</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25606144"/>
        <c:crosses val="max"/>
        <c:crossBetween val="between"/>
      </c:valAx>
      <c:catAx>
        <c:axId val="325606144"/>
        <c:scaling>
          <c:orientation val="minMax"/>
        </c:scaling>
        <c:delete val="1"/>
        <c:axPos val="b"/>
        <c:majorTickMark val="out"/>
        <c:minorTickMark val="none"/>
        <c:tickLblPos val="nextTo"/>
        <c:crossAx val="325605752"/>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1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800" cy="464820"/>
          </a:xfrm>
          <a:prstGeom prst="rect">
            <a:avLst/>
          </a:prstGeom>
        </p:spPr>
        <p:txBody>
          <a:bodyPr vert="horz" lIns="92302" tIns="46151" rIns="92302" bIns="46151" rtlCol="0"/>
          <a:lstStyle>
            <a:lvl1pPr algn="l">
              <a:defRPr sz="1200"/>
            </a:lvl1pPr>
          </a:lstStyle>
          <a:p>
            <a:endParaRPr lang="en-US" dirty="0"/>
          </a:p>
        </p:txBody>
      </p:sp>
      <p:sp>
        <p:nvSpPr>
          <p:cNvPr id="3" name="Date Placeholder 2"/>
          <p:cNvSpPr>
            <a:spLocks noGrp="1"/>
          </p:cNvSpPr>
          <p:nvPr>
            <p:ph type="dt" sz="quarter" idx="1"/>
          </p:nvPr>
        </p:nvSpPr>
        <p:spPr>
          <a:xfrm>
            <a:off x="3884614" y="0"/>
            <a:ext cx="2971800" cy="464820"/>
          </a:xfrm>
          <a:prstGeom prst="rect">
            <a:avLst/>
          </a:prstGeom>
        </p:spPr>
        <p:txBody>
          <a:bodyPr vert="horz" lIns="92302" tIns="46151" rIns="92302" bIns="46151" rtlCol="0"/>
          <a:lstStyle>
            <a:lvl1pPr algn="r">
              <a:defRPr sz="1200"/>
            </a:lvl1pPr>
          </a:lstStyle>
          <a:p>
            <a:fld id="{1D68B1FE-39EC-4FA3-B936-AD0C98280EEA}" type="datetimeFigureOut">
              <a:rPr lang="en-US" smtClean="0"/>
              <a:t>12/18/2018</a:t>
            </a:fld>
            <a:endParaRPr lang="en-US" dirty="0"/>
          </a:p>
        </p:txBody>
      </p:sp>
      <p:sp>
        <p:nvSpPr>
          <p:cNvPr id="4" name="Footer Placeholder 3"/>
          <p:cNvSpPr>
            <a:spLocks noGrp="1"/>
          </p:cNvSpPr>
          <p:nvPr>
            <p:ph type="ftr" sz="quarter" idx="2"/>
          </p:nvPr>
        </p:nvSpPr>
        <p:spPr>
          <a:xfrm>
            <a:off x="1" y="8829966"/>
            <a:ext cx="2971800" cy="464820"/>
          </a:xfrm>
          <a:prstGeom prst="rect">
            <a:avLst/>
          </a:prstGeom>
        </p:spPr>
        <p:txBody>
          <a:bodyPr vert="horz" lIns="92302" tIns="46151" rIns="92302" bIns="46151"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4" y="8829966"/>
            <a:ext cx="2971800" cy="464820"/>
          </a:xfrm>
          <a:prstGeom prst="rect">
            <a:avLst/>
          </a:prstGeom>
        </p:spPr>
        <p:txBody>
          <a:bodyPr vert="horz" lIns="92302" tIns="46151" rIns="92302" bIns="46151" rtlCol="0" anchor="b"/>
          <a:lstStyle>
            <a:lvl1pPr algn="r">
              <a:defRPr sz="1200"/>
            </a:lvl1pPr>
          </a:lstStyle>
          <a:p>
            <a:fld id="{37B794A5-23D8-42BA-B489-232A26E07038}" type="slidenum">
              <a:rPr lang="en-US" smtClean="0"/>
              <a:t>‹#›</a:t>
            </a:fld>
            <a:endParaRPr lang="en-US" dirty="0"/>
          </a:p>
        </p:txBody>
      </p:sp>
    </p:spTree>
    <p:extLst>
      <p:ext uri="{BB962C8B-B14F-4D97-AF65-F5344CB8AC3E}">
        <p14:creationId xmlns:p14="http://schemas.microsoft.com/office/powerpoint/2010/main" val="41235451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800" cy="464820"/>
          </a:xfrm>
          <a:prstGeom prst="rect">
            <a:avLst/>
          </a:prstGeom>
        </p:spPr>
        <p:txBody>
          <a:bodyPr vert="horz" lIns="92302" tIns="46151" rIns="92302" bIns="46151" rtlCol="0"/>
          <a:lstStyle>
            <a:lvl1pPr algn="l">
              <a:defRPr sz="1200"/>
            </a:lvl1pPr>
          </a:lstStyle>
          <a:p>
            <a:endParaRPr lang="en-US" dirty="0"/>
          </a:p>
        </p:txBody>
      </p:sp>
      <p:sp>
        <p:nvSpPr>
          <p:cNvPr id="3" name="Date Placeholder 2"/>
          <p:cNvSpPr>
            <a:spLocks noGrp="1"/>
          </p:cNvSpPr>
          <p:nvPr>
            <p:ph type="dt" idx="1"/>
          </p:nvPr>
        </p:nvSpPr>
        <p:spPr>
          <a:xfrm>
            <a:off x="3884614" y="0"/>
            <a:ext cx="2971800" cy="464820"/>
          </a:xfrm>
          <a:prstGeom prst="rect">
            <a:avLst/>
          </a:prstGeom>
        </p:spPr>
        <p:txBody>
          <a:bodyPr vert="horz" lIns="92302" tIns="46151" rIns="92302" bIns="46151" rtlCol="0"/>
          <a:lstStyle>
            <a:lvl1pPr algn="r">
              <a:defRPr sz="1200"/>
            </a:lvl1pPr>
          </a:lstStyle>
          <a:p>
            <a:fld id="{7AC8CAD7-ECC0-4EEB-B903-86CF08195D48}" type="datetimeFigureOut">
              <a:rPr lang="en-US" smtClean="0"/>
              <a:pPr/>
              <a:t>12/18/2018</a:t>
            </a:fld>
            <a:endParaRPr lang="en-US" dirty="0"/>
          </a:p>
        </p:txBody>
      </p:sp>
      <p:sp>
        <p:nvSpPr>
          <p:cNvPr id="4" name="Slide Image Placeholder 3"/>
          <p:cNvSpPr>
            <a:spLocks noGrp="1" noRot="1" noChangeAspect="1"/>
          </p:cNvSpPr>
          <p:nvPr>
            <p:ph type="sldImg" idx="2"/>
          </p:nvPr>
        </p:nvSpPr>
        <p:spPr>
          <a:xfrm>
            <a:off x="1104900" y="696913"/>
            <a:ext cx="4648200" cy="3486150"/>
          </a:xfrm>
          <a:prstGeom prst="rect">
            <a:avLst/>
          </a:prstGeom>
          <a:noFill/>
          <a:ln w="12700">
            <a:solidFill>
              <a:prstClr val="black"/>
            </a:solidFill>
          </a:ln>
        </p:spPr>
        <p:txBody>
          <a:bodyPr vert="horz" lIns="92302" tIns="46151" rIns="92302" bIns="46151" rtlCol="0" anchor="ctr"/>
          <a:lstStyle/>
          <a:p>
            <a:endParaRPr lang="en-US" dirty="0"/>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2302" tIns="46151" rIns="92302" bIns="4615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6"/>
            <a:ext cx="2971800" cy="464820"/>
          </a:xfrm>
          <a:prstGeom prst="rect">
            <a:avLst/>
          </a:prstGeom>
        </p:spPr>
        <p:txBody>
          <a:bodyPr vert="horz" lIns="92302" tIns="46151" rIns="92302" bIns="46151"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4" y="8829966"/>
            <a:ext cx="2971800" cy="464820"/>
          </a:xfrm>
          <a:prstGeom prst="rect">
            <a:avLst/>
          </a:prstGeom>
        </p:spPr>
        <p:txBody>
          <a:bodyPr vert="horz" lIns="92302" tIns="46151" rIns="92302" bIns="46151" rtlCol="0" anchor="b"/>
          <a:lstStyle>
            <a:lvl1pPr algn="r">
              <a:defRPr sz="1200"/>
            </a:lvl1pPr>
          </a:lstStyle>
          <a:p>
            <a:fld id="{9817EDCC-DFF1-4913-A754-B719AAAB8C8D}" type="slidenum">
              <a:rPr lang="en-US" smtClean="0"/>
              <a:pPr/>
              <a:t>‹#›</a:t>
            </a:fld>
            <a:endParaRPr lang="en-US" dirty="0"/>
          </a:p>
        </p:txBody>
      </p:sp>
    </p:spTree>
    <p:extLst>
      <p:ext uri="{BB962C8B-B14F-4D97-AF65-F5344CB8AC3E}">
        <p14:creationId xmlns:p14="http://schemas.microsoft.com/office/powerpoint/2010/main" val="40176069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817EDCC-DFF1-4913-A754-B719AAAB8C8D}" type="slidenum">
              <a:rPr lang="en-US" smtClean="0"/>
              <a:pPr/>
              <a:t>1</a:t>
            </a:fld>
            <a:endParaRPr lang="en-US" dirty="0"/>
          </a:p>
        </p:txBody>
      </p:sp>
    </p:spTree>
    <p:extLst>
      <p:ext uri="{BB962C8B-B14F-4D97-AF65-F5344CB8AC3E}">
        <p14:creationId xmlns:p14="http://schemas.microsoft.com/office/powerpoint/2010/main" val="11341430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80D571-61D5-421D-8388-65FF14113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21546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80D571-61D5-421D-8388-65FF14113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75747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aseline="0" dirty="0"/>
              <a:t>Reregulate JST….Maintain reservoir….have an Operating plan we work to…</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80D571-61D5-421D-8388-65FF14113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29093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Thurmond operates as a peaking plant, Peaking power is produced during periods of the day when demand for electricity is highest—generally in the afternoon and early evening. The Stevens Creek Dam, on the other hand, holds a steady release rate that averages out over the day to roughly the same amount as Thurmond’s daily average release rate.  JST has a</a:t>
            </a:r>
            <a:r>
              <a:rPr lang="en-US" baseline="0" dirty="0"/>
              <a:t> generating </a:t>
            </a:r>
            <a:r>
              <a:rPr lang="en-US" dirty="0"/>
              <a:t>capacity of 364 MW,</a:t>
            </a:r>
            <a:r>
              <a:rPr lang="en-US" baseline="0" dirty="0"/>
              <a:t> Stevens Creek approx. 17 MW</a:t>
            </a:r>
          </a:p>
          <a:p>
            <a:pPr defTabSz="931774">
              <a:defRPr/>
            </a:pPr>
            <a:r>
              <a:rPr lang="en-US" baseline="0" dirty="0"/>
              <a:t>Stevens Creek is not  peaking plant, it support base load for the SCE&amp;G system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80D571-61D5-421D-8388-65FF14113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94666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Generally in the 2.5 </a:t>
            </a:r>
            <a:r>
              <a:rPr lang="en-US" dirty="0" err="1"/>
              <a:t>ft</a:t>
            </a:r>
            <a:r>
              <a:rPr lang="en-US" dirty="0"/>
              <a:t> – 3 </a:t>
            </a:r>
            <a:r>
              <a:rPr lang="en-US" dirty="0" err="1"/>
              <a:t>ft</a:t>
            </a:r>
            <a:r>
              <a:rPr lang="en-US" dirty="0"/>
              <a:t> range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80D571-61D5-421D-8388-65FF14113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980382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Several in Sumter</a:t>
            </a:r>
            <a:r>
              <a:rPr lang="en-US" baseline="0" dirty="0"/>
              <a:t> National Forest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80D571-61D5-421D-8388-65FF14113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98475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80D571-61D5-421D-8388-65FF14113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544652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80D571-61D5-421D-8388-65FF14113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77145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80D571-61D5-421D-8388-65FF14113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54282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80D571-61D5-421D-8388-65FF14113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82737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Define FERC  and discuss their authority</a:t>
            </a:r>
          </a:p>
        </p:txBody>
      </p:sp>
      <p:sp>
        <p:nvSpPr>
          <p:cNvPr id="4" name="Slide Number Placeholder 3"/>
          <p:cNvSpPr>
            <a:spLocks noGrp="1"/>
          </p:cNvSpPr>
          <p:nvPr>
            <p:ph type="sldNum" sz="quarter" idx="10"/>
          </p:nvPr>
        </p:nvSpPr>
        <p:spPr/>
        <p:txBody>
          <a:bodyPr/>
          <a:lstStyle/>
          <a:p>
            <a:fld id="{9817EDCC-DFF1-4913-A754-B719AAAB8C8D}" type="slidenum">
              <a:rPr lang="en-US" smtClean="0"/>
              <a:pPr/>
              <a:t>2</a:t>
            </a:fld>
            <a:endParaRPr lang="en-US" dirty="0"/>
          </a:p>
        </p:txBody>
      </p:sp>
    </p:spTree>
    <p:extLst>
      <p:ext uri="{BB962C8B-B14F-4D97-AF65-F5344CB8AC3E}">
        <p14:creationId xmlns:p14="http://schemas.microsoft.com/office/powerpoint/2010/main" val="9254184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80D571-61D5-421D-8388-65FF14113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56790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80D571-61D5-421D-8388-65FF14113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05032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Non federal – means not owned by the USACE, TVA, etc.</a:t>
            </a:r>
          </a:p>
          <a:p>
            <a:endParaRPr lang="en-US" dirty="0"/>
          </a:p>
          <a:p>
            <a:r>
              <a:rPr lang="en-US" dirty="0"/>
              <a:t>Discuss that relicensing occurs every 30 to 50 year.  40 year new FERC standard.</a:t>
            </a:r>
          </a:p>
        </p:txBody>
      </p:sp>
      <p:sp>
        <p:nvSpPr>
          <p:cNvPr id="4" name="Slide Number Placeholder 3"/>
          <p:cNvSpPr>
            <a:spLocks noGrp="1"/>
          </p:cNvSpPr>
          <p:nvPr>
            <p:ph type="sldNum" sz="quarter" idx="10"/>
          </p:nvPr>
        </p:nvSpPr>
        <p:spPr/>
        <p:txBody>
          <a:bodyPr/>
          <a:lstStyle/>
          <a:p>
            <a:fld id="{9817EDCC-DFF1-4913-A754-B719AAAB8C8D}" type="slidenum">
              <a:rPr lang="en-US" smtClean="0"/>
              <a:pPr/>
              <a:t>23</a:t>
            </a:fld>
            <a:endParaRPr lang="en-US" dirty="0"/>
          </a:p>
        </p:txBody>
      </p:sp>
    </p:spTree>
    <p:extLst>
      <p:ext uri="{BB962C8B-B14F-4D97-AF65-F5344CB8AC3E}">
        <p14:creationId xmlns:p14="http://schemas.microsoft.com/office/powerpoint/2010/main" val="12787631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discuss the TLP more on the next slide</a:t>
            </a:r>
          </a:p>
        </p:txBody>
      </p:sp>
      <p:sp>
        <p:nvSpPr>
          <p:cNvPr id="4" name="Slide Number Placeholder 3"/>
          <p:cNvSpPr>
            <a:spLocks noGrp="1"/>
          </p:cNvSpPr>
          <p:nvPr>
            <p:ph type="sldNum" sz="quarter" idx="10"/>
          </p:nvPr>
        </p:nvSpPr>
        <p:spPr/>
        <p:txBody>
          <a:bodyPr/>
          <a:lstStyle/>
          <a:p>
            <a:fld id="{9817EDCC-DFF1-4913-A754-B719AAAB8C8D}" type="slidenum">
              <a:rPr lang="en-US" smtClean="0"/>
              <a:pPr/>
              <a:t>24</a:t>
            </a:fld>
            <a:endParaRPr lang="en-US" dirty="0"/>
          </a:p>
        </p:txBody>
      </p:sp>
    </p:spTree>
    <p:extLst>
      <p:ext uri="{BB962C8B-B14F-4D97-AF65-F5344CB8AC3E}">
        <p14:creationId xmlns:p14="http://schemas.microsoft.com/office/powerpoint/2010/main" val="3940398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Encourage issue resolution (overall settlement of issues prior to filing the license application with FERC).</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Promote decision making and issue resolution at local level.</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Proven success in bringing parties to agreeable resolution </a:t>
            </a:r>
          </a:p>
          <a:p>
            <a:endParaRPr lang="en-US" dirty="0"/>
          </a:p>
        </p:txBody>
      </p:sp>
      <p:sp>
        <p:nvSpPr>
          <p:cNvPr id="4" name="Slide Number Placeholder 3"/>
          <p:cNvSpPr>
            <a:spLocks noGrp="1"/>
          </p:cNvSpPr>
          <p:nvPr>
            <p:ph type="sldNum" sz="quarter" idx="10"/>
          </p:nvPr>
        </p:nvSpPr>
        <p:spPr/>
        <p:txBody>
          <a:bodyPr/>
          <a:lstStyle/>
          <a:p>
            <a:fld id="{9817EDCC-DFF1-4913-A754-B719AAAB8C8D}" type="slidenum">
              <a:rPr lang="en-US" smtClean="0"/>
              <a:pPr/>
              <a:t>25</a:t>
            </a:fld>
            <a:endParaRPr lang="en-US" dirty="0"/>
          </a:p>
        </p:txBody>
      </p:sp>
    </p:spTree>
    <p:extLst>
      <p:ext uri="{BB962C8B-B14F-4D97-AF65-F5344CB8AC3E}">
        <p14:creationId xmlns:p14="http://schemas.microsoft.com/office/powerpoint/2010/main" val="26887835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Second Stage (Late 2020- mid 2023)</a:t>
            </a:r>
          </a:p>
          <a:p>
            <a:pPr lvl="1"/>
            <a:r>
              <a:rPr lang="en-US" sz="2400" dirty="0"/>
              <a:t>Environmental Resource Studies</a:t>
            </a:r>
          </a:p>
          <a:p>
            <a:pPr lvl="1"/>
            <a:r>
              <a:rPr lang="en-US" sz="2400" dirty="0"/>
              <a:t>Draft License Application (DLA) for agency/stakeholder review and comment</a:t>
            </a:r>
          </a:p>
          <a:p>
            <a:r>
              <a:rPr lang="en-US" sz="2400" dirty="0"/>
              <a:t>Third Stage (Mid 2023-2025)</a:t>
            </a:r>
          </a:p>
          <a:p>
            <a:pPr lvl="1"/>
            <a:r>
              <a:rPr lang="en-US" sz="2400" dirty="0"/>
              <a:t>Final License Application filed with FERC.  Copies sent to agencies and interested stakeholders</a:t>
            </a:r>
          </a:p>
          <a:p>
            <a:endParaRPr lang="en-US" dirty="0"/>
          </a:p>
        </p:txBody>
      </p:sp>
      <p:sp>
        <p:nvSpPr>
          <p:cNvPr id="4" name="Slide Number Placeholder 3"/>
          <p:cNvSpPr>
            <a:spLocks noGrp="1"/>
          </p:cNvSpPr>
          <p:nvPr>
            <p:ph type="sldNum" sz="quarter" idx="10"/>
          </p:nvPr>
        </p:nvSpPr>
        <p:spPr/>
        <p:txBody>
          <a:bodyPr/>
          <a:lstStyle/>
          <a:p>
            <a:fld id="{9817EDCC-DFF1-4913-A754-B719AAAB8C8D}" type="slidenum">
              <a:rPr lang="en-US" smtClean="0"/>
              <a:pPr/>
              <a:t>27</a:t>
            </a:fld>
            <a:endParaRPr lang="en-US" dirty="0"/>
          </a:p>
        </p:txBody>
      </p:sp>
    </p:spTree>
    <p:extLst>
      <p:ext uri="{BB962C8B-B14F-4D97-AF65-F5344CB8AC3E}">
        <p14:creationId xmlns:p14="http://schemas.microsoft.com/office/powerpoint/2010/main" val="2516009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groups may be further broken into Technical Working Committees  - describe</a:t>
            </a:r>
          </a:p>
        </p:txBody>
      </p:sp>
      <p:sp>
        <p:nvSpPr>
          <p:cNvPr id="4" name="Slide Number Placeholder 3"/>
          <p:cNvSpPr>
            <a:spLocks noGrp="1"/>
          </p:cNvSpPr>
          <p:nvPr>
            <p:ph type="sldNum" sz="quarter" idx="10"/>
          </p:nvPr>
        </p:nvSpPr>
        <p:spPr/>
        <p:txBody>
          <a:bodyPr/>
          <a:lstStyle/>
          <a:p>
            <a:fld id="{9817EDCC-DFF1-4913-A754-B719AAAB8C8D}" type="slidenum">
              <a:rPr lang="en-US" smtClean="0"/>
              <a:pPr/>
              <a:t>30</a:t>
            </a:fld>
            <a:endParaRPr lang="en-US" dirty="0"/>
          </a:p>
        </p:txBody>
      </p:sp>
    </p:spTree>
    <p:extLst>
      <p:ext uri="{BB962C8B-B14F-4D97-AF65-F5344CB8AC3E}">
        <p14:creationId xmlns:p14="http://schemas.microsoft.com/office/powerpoint/2010/main" val="20583289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9817EDCC-DFF1-4913-A754-B719AAAB8C8D}" type="slidenum">
              <a:rPr lang="en-US" smtClean="0"/>
              <a:pPr/>
              <a:t>32</a:t>
            </a:fld>
            <a:endParaRPr lang="en-US" dirty="0"/>
          </a:p>
        </p:txBody>
      </p:sp>
    </p:spTree>
    <p:extLst>
      <p:ext uri="{BB962C8B-B14F-4D97-AF65-F5344CB8AC3E}">
        <p14:creationId xmlns:p14="http://schemas.microsoft.com/office/powerpoint/2010/main" val="3044367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Repository for all documentation including:</a:t>
            </a:r>
          </a:p>
          <a:p>
            <a:r>
              <a:rPr lang="en-US" sz="1200" b="0" i="0" u="none" strike="noStrike" kern="1200" baseline="0" dirty="0">
                <a:solidFill>
                  <a:schemeClr val="tx1"/>
                </a:solidFill>
                <a:latin typeface="+mn-lt"/>
                <a:ea typeface="+mn-ea"/>
                <a:cs typeface="+mn-cs"/>
              </a:rPr>
              <a:t>FERC Relicensing Library</a:t>
            </a:r>
          </a:p>
          <a:p>
            <a:r>
              <a:rPr lang="en-US" sz="1200" b="0" i="0" u="none" strike="noStrike" kern="1200" baseline="0" dirty="0">
                <a:solidFill>
                  <a:schemeClr val="tx1"/>
                </a:solidFill>
                <a:latin typeface="+mn-lt"/>
                <a:ea typeface="+mn-ea"/>
                <a:cs typeface="+mn-cs"/>
              </a:rPr>
              <a:t>RCG participant information</a:t>
            </a:r>
          </a:p>
          <a:p>
            <a:r>
              <a:rPr lang="en-US" sz="1200" b="0" i="0" u="none" strike="noStrike" kern="1200" baseline="0" dirty="0">
                <a:solidFill>
                  <a:schemeClr val="tx1"/>
                </a:solidFill>
                <a:latin typeface="+mn-lt"/>
                <a:ea typeface="+mn-ea"/>
                <a:cs typeface="+mn-cs"/>
              </a:rPr>
              <a:t>Meeting dates and summaries</a:t>
            </a:r>
          </a:p>
          <a:p>
            <a:r>
              <a:rPr lang="en-US" sz="1200" b="0" i="0" u="none" strike="noStrike" kern="1200" baseline="0" dirty="0">
                <a:solidFill>
                  <a:schemeClr val="tx1"/>
                </a:solidFill>
                <a:latin typeface="+mn-lt"/>
                <a:ea typeface="+mn-ea"/>
                <a:cs typeface="+mn-cs"/>
              </a:rPr>
              <a:t>Presentations</a:t>
            </a:r>
          </a:p>
          <a:p>
            <a:r>
              <a:rPr lang="en-US" sz="1200" b="0" i="0" u="none" strike="noStrike" kern="1200" baseline="0" dirty="0">
                <a:solidFill>
                  <a:schemeClr val="tx1"/>
                </a:solidFill>
                <a:latin typeface="+mn-lt"/>
                <a:ea typeface="+mn-ea"/>
                <a:cs typeface="+mn-cs"/>
              </a:rPr>
              <a:t>Study Plans and Reports</a:t>
            </a:r>
          </a:p>
          <a:p>
            <a:r>
              <a:rPr lang="it-IT" sz="1200" b="0" i="0" u="none" strike="noStrike" kern="1200" baseline="0" dirty="0">
                <a:solidFill>
                  <a:schemeClr val="tx1"/>
                </a:solidFill>
                <a:latin typeface="+mn-lt"/>
                <a:ea typeface="+mn-ea"/>
                <a:cs typeface="+mn-cs"/>
              </a:rPr>
              <a:t>Milestone documents (i.e. PAD)</a:t>
            </a:r>
          </a:p>
          <a:p>
            <a:r>
              <a:rPr lang="en-US" sz="1200" b="0" i="0" u="none" strike="noStrike" kern="1200" baseline="0" dirty="0">
                <a:solidFill>
                  <a:schemeClr val="tx1"/>
                </a:solidFill>
                <a:latin typeface="+mn-lt"/>
                <a:ea typeface="+mn-ea"/>
                <a:cs typeface="+mn-cs"/>
              </a:rPr>
              <a:t>Schedules and milestone dates</a:t>
            </a:r>
          </a:p>
          <a:p>
            <a:endParaRPr lang="en-US" dirty="0"/>
          </a:p>
        </p:txBody>
      </p:sp>
      <p:sp>
        <p:nvSpPr>
          <p:cNvPr id="4" name="Slide Number Placeholder 3"/>
          <p:cNvSpPr>
            <a:spLocks noGrp="1"/>
          </p:cNvSpPr>
          <p:nvPr>
            <p:ph type="sldNum" sz="quarter" idx="10"/>
          </p:nvPr>
        </p:nvSpPr>
        <p:spPr/>
        <p:txBody>
          <a:bodyPr/>
          <a:lstStyle/>
          <a:p>
            <a:fld id="{9817EDCC-DFF1-4913-A754-B719AAAB8C8D}" type="slidenum">
              <a:rPr lang="en-US" smtClean="0"/>
              <a:pPr/>
              <a:t>33</a:t>
            </a:fld>
            <a:endParaRPr lang="en-US" dirty="0"/>
          </a:p>
        </p:txBody>
      </p:sp>
    </p:spTree>
    <p:extLst>
      <p:ext uri="{BB962C8B-B14F-4D97-AF65-F5344CB8AC3E}">
        <p14:creationId xmlns:p14="http://schemas.microsoft.com/office/powerpoint/2010/main" val="711172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817EDCC-DFF1-4913-A754-B719AAAB8C8D}" type="slidenum">
              <a:rPr lang="en-US" smtClean="0"/>
              <a:pPr/>
              <a:t>35</a:t>
            </a:fld>
            <a:endParaRPr lang="en-US" dirty="0"/>
          </a:p>
        </p:txBody>
      </p:sp>
    </p:spTree>
    <p:extLst>
      <p:ext uri="{BB962C8B-B14F-4D97-AF65-F5344CB8AC3E}">
        <p14:creationId xmlns:p14="http://schemas.microsoft.com/office/powerpoint/2010/main" val="36929715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specifically</a:t>
            </a:r>
          </a:p>
          <a:p>
            <a:endParaRPr lang="en-US" dirty="0"/>
          </a:p>
          <a:p>
            <a:r>
              <a:rPr lang="en-US" dirty="0"/>
              <a:t>Make sure I define RCG</a:t>
            </a:r>
          </a:p>
        </p:txBody>
      </p:sp>
      <p:sp>
        <p:nvSpPr>
          <p:cNvPr id="4" name="Slide Number Placeholder 3"/>
          <p:cNvSpPr>
            <a:spLocks noGrp="1"/>
          </p:cNvSpPr>
          <p:nvPr>
            <p:ph type="sldNum" sz="quarter" idx="10"/>
          </p:nvPr>
        </p:nvSpPr>
        <p:spPr/>
        <p:txBody>
          <a:bodyPr/>
          <a:lstStyle/>
          <a:p>
            <a:fld id="{9817EDCC-DFF1-4913-A754-B719AAAB8C8D}" type="slidenum">
              <a:rPr lang="en-US" smtClean="0"/>
              <a:pPr/>
              <a:t>4</a:t>
            </a:fld>
            <a:endParaRPr lang="en-US" dirty="0"/>
          </a:p>
        </p:txBody>
      </p:sp>
    </p:spTree>
    <p:extLst>
      <p:ext uri="{BB962C8B-B14F-4D97-AF65-F5344CB8AC3E}">
        <p14:creationId xmlns:p14="http://schemas.microsoft.com/office/powerpoint/2010/main" val="856977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Finished construction</a:t>
            </a:r>
            <a:r>
              <a:rPr lang="en-US" baseline="0" dirty="0"/>
              <a:t> in 1914 – photo dated June 1914</a:t>
            </a:r>
          </a:p>
          <a:p>
            <a:r>
              <a:rPr lang="en-US" baseline="0" dirty="0"/>
              <a:t>Geographical location, area included in the “Project”, little bit on the operations and identify the recreation area we maintain/support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80D571-61D5-421D-8388-65FF14113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5372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Approx. 13 miles down stream of JST (or Clarks Hill) – 1 mile upstream of Augusta Diversion dam and the </a:t>
            </a:r>
            <a:r>
              <a:rPr lang="en-US" dirty="0" err="1"/>
              <a:t>headgates</a:t>
            </a:r>
            <a:r>
              <a:rPr lang="en-US" baseline="0" dirty="0"/>
              <a:t> of the canal</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80D571-61D5-421D-8388-65FF14113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2641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Dam approx.</a:t>
            </a:r>
            <a:r>
              <a:rPr lang="en-US" baseline="0" dirty="0"/>
              <a:t> 30 </a:t>
            </a:r>
            <a:r>
              <a:rPr lang="en-US" baseline="0" dirty="0" err="1"/>
              <a:t>ft</a:t>
            </a:r>
            <a:r>
              <a:rPr lang="en-US" baseline="0" dirty="0"/>
              <a:t> in height …. Thurmond dam 200 </a:t>
            </a:r>
            <a:r>
              <a:rPr lang="en-US" baseline="0" dirty="0" err="1"/>
              <a:t>ft</a:t>
            </a:r>
            <a:r>
              <a:rPr lang="en-US" baseline="0" dirty="0"/>
              <a:t> at highest point above the river bed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80D571-61D5-421D-8388-65FF14113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09122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PBL is</a:t>
            </a:r>
            <a:r>
              <a:rPr lang="en-US" baseline="0" dirty="0"/>
              <a:t> based on elevation.  PBL shows what lands are within the project boundary.  Includes lands in Edgefield and McCormick in SC and Columbia Co. in GA.</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80D571-61D5-421D-8388-65FF14113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98300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80D571-61D5-421D-8388-65FF14113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69833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80D571-61D5-421D-8388-65FF1411355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001360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3D7DA5E-911E-46B8-95F6-6ADAB0E9CAA3}" type="datetime1">
              <a:rPr lang="en-US" smtClean="0"/>
              <a:t>12/18/2018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6D9F89-6C33-47D1-9837-343F60D99799}" type="slidenum">
              <a:rPr lang="en-US" smtClean="0"/>
              <a:pPr/>
              <a:t>‹#›</a:t>
            </a:fld>
            <a:endParaRPr lang="en-US" dirty="0"/>
          </a:p>
        </p:txBody>
      </p:sp>
      <p:pic>
        <p:nvPicPr>
          <p:cNvPr id="9" name="Picture 8">
            <a:extLst>
              <a:ext uri="{FF2B5EF4-FFF2-40B4-BE49-F238E27FC236}">
                <a16:creationId xmlns:a16="http://schemas.microsoft.com/office/drawing/2014/main" id="{1B546780-E95F-40CD-907B-8BA0803171D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232" y="6270371"/>
            <a:ext cx="1752600" cy="435229"/>
          </a:xfrm>
          <a:prstGeom prst="rect">
            <a:avLst/>
          </a:prstGeom>
        </p:spPr>
      </p:pic>
    </p:spTree>
    <p:extLst>
      <p:ext uri="{BB962C8B-B14F-4D97-AF65-F5344CB8AC3E}">
        <p14:creationId xmlns:p14="http://schemas.microsoft.com/office/powerpoint/2010/main" val="449740491"/>
      </p:ext>
    </p:extLst>
  </p:cSld>
  <p:clrMapOvr>
    <a:masterClrMapping/>
  </p:clrMapOvr>
  <p:transition>
    <p:zo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9B1C7D6-B5BC-4B83-BF8E-370EFB5499E1}" type="datetime1">
              <a:rPr lang="en-US" smtClean="0"/>
              <a:t>12/18/2018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06D9F89-6C33-47D1-9837-343F60D99799}" type="slidenum">
              <a:rPr lang="en-US" smtClean="0"/>
              <a:pPr/>
              <a:t>‹#›</a:t>
            </a:fld>
            <a:endParaRPr lang="en-US" dirty="0"/>
          </a:p>
        </p:txBody>
      </p:sp>
    </p:spTree>
    <p:extLst>
      <p:ext uri="{BB962C8B-B14F-4D97-AF65-F5344CB8AC3E}">
        <p14:creationId xmlns:p14="http://schemas.microsoft.com/office/powerpoint/2010/main" val="995214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F41DCD05-DBE2-4672-B541-81539B307016}" type="datetime1">
              <a:rPr lang="en-US" smtClean="0"/>
              <a:t>12/18/2018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6D9F89-6C33-47D1-9837-343F60D99799}" type="slidenum">
              <a:rPr lang="en-US" smtClean="0"/>
              <a:pPr/>
              <a:t>‹#›</a:t>
            </a:fld>
            <a:endParaRPr lang="en-US" dirty="0"/>
          </a:p>
        </p:txBody>
      </p:sp>
    </p:spTree>
    <p:extLst>
      <p:ext uri="{BB962C8B-B14F-4D97-AF65-F5344CB8AC3E}">
        <p14:creationId xmlns:p14="http://schemas.microsoft.com/office/powerpoint/2010/main" val="20863147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17649"/>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454530" y="3765449"/>
            <a:ext cx="5449871"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D4FD8B8A-761F-4A9F-8808-116714F04887}" type="datetime1">
              <a:rPr lang="en-US" smtClean="0"/>
              <a:t>12/18/2018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6D9F89-6C33-47D1-9837-343F60D99799}" type="slidenum">
              <a:rPr lang="en-US" smtClean="0"/>
              <a:pPr/>
              <a:t>‹#›</a:t>
            </a:fld>
            <a:endParaRPr lang="en-US" dirty="0"/>
          </a:p>
        </p:txBody>
      </p:sp>
      <p:sp>
        <p:nvSpPr>
          <p:cNvPr id="9" name="TextBox 8"/>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sz="12200" dirty="0"/>
              <a:t>“</a:t>
            </a:r>
          </a:p>
        </p:txBody>
      </p:sp>
      <p:sp>
        <p:nvSpPr>
          <p:cNvPr id="13" name="TextBox 12"/>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12007701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D55DBFAA-E61A-4180-B212-9972412F1365}" type="datetime1">
              <a:rPr lang="en-US" smtClean="0"/>
              <a:t>12/18/2018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6D9F89-6C33-47D1-9837-343F60D99799}" type="slidenum">
              <a:rPr lang="en-US" smtClean="0"/>
              <a:pPr/>
              <a:t>‹#›</a:t>
            </a:fld>
            <a:endParaRPr lang="en-US" dirty="0"/>
          </a:p>
        </p:txBody>
      </p:sp>
    </p:spTree>
    <p:extLst>
      <p:ext uri="{BB962C8B-B14F-4D97-AF65-F5344CB8AC3E}">
        <p14:creationId xmlns:p14="http://schemas.microsoft.com/office/powerpoint/2010/main" val="28398002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2795334"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792664D-27EF-4D6C-AB40-D4F5F7B82A8D}" type="datetime1">
              <a:rPr lang="en-US" smtClean="0"/>
              <a:t>12/18/2018</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6D9F89-6C33-47D1-9837-343F60D99799}" type="slidenum">
              <a:rPr lang="en-US" smtClean="0"/>
              <a:pPr/>
              <a:t>‹#›</a:t>
            </a:fld>
            <a:endParaRPr lang="en-US" dirty="0"/>
          </a:p>
        </p:txBody>
      </p:sp>
    </p:spTree>
    <p:extLst>
      <p:ext uri="{BB962C8B-B14F-4D97-AF65-F5344CB8AC3E}">
        <p14:creationId xmlns:p14="http://schemas.microsoft.com/office/powerpoint/2010/main" val="19916461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2795334"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D04FA821-D246-4E20-9E04-4F44C8E7BE61}" type="datetime1">
              <a:rPr lang="en-US" smtClean="0"/>
              <a:t>12/18/2018</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6D9F89-6C33-47D1-9837-343F60D99799}" type="slidenum">
              <a:rPr lang="en-US" smtClean="0"/>
              <a:pPr/>
              <a:t>‹#›</a:t>
            </a:fld>
            <a:endParaRPr lang="en-US" dirty="0"/>
          </a:p>
        </p:txBody>
      </p:sp>
    </p:spTree>
    <p:extLst>
      <p:ext uri="{BB962C8B-B14F-4D97-AF65-F5344CB8AC3E}">
        <p14:creationId xmlns:p14="http://schemas.microsoft.com/office/powerpoint/2010/main" val="287962417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03D112-881F-44A9-9E5B-B78B88563DB5}" type="datetime1">
              <a:rPr lang="en-US" smtClean="0"/>
              <a:t>12/18/2018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6D9F89-6C33-47D1-9837-343F60D99799}" type="slidenum">
              <a:rPr lang="en-US" smtClean="0"/>
              <a:pPr/>
              <a:t>‹#›</a:t>
            </a:fld>
            <a:endParaRPr lang="en-US" dirty="0"/>
          </a:p>
        </p:txBody>
      </p:sp>
    </p:spTree>
    <p:extLst>
      <p:ext uri="{BB962C8B-B14F-4D97-AF65-F5344CB8AC3E}">
        <p14:creationId xmlns:p14="http://schemas.microsoft.com/office/powerpoint/2010/main" val="4079049433"/>
      </p:ext>
    </p:extLst>
  </p:cSld>
  <p:clrMapOvr>
    <a:masterClrMapping/>
  </p:clrMapOvr>
  <p:transition>
    <p:zo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483E6A-08F8-4171-89C2-417F788C0B79}" type="datetime1">
              <a:rPr lang="en-US" smtClean="0"/>
              <a:t>12/18/2018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6D9F89-6C33-47D1-9837-343F60D99799}" type="slidenum">
              <a:rPr lang="en-US" smtClean="0"/>
              <a:pPr/>
              <a:t>‹#›</a:t>
            </a:fld>
            <a:endParaRPr lang="en-US" dirty="0"/>
          </a:p>
        </p:txBody>
      </p:sp>
    </p:spTree>
    <p:extLst>
      <p:ext uri="{BB962C8B-B14F-4D97-AF65-F5344CB8AC3E}">
        <p14:creationId xmlns:p14="http://schemas.microsoft.com/office/powerpoint/2010/main" val="461896817"/>
      </p:ext>
    </p:extLst>
  </p:cSld>
  <p:clrMapOvr>
    <a:masterClrMapping/>
  </p:clrMapOvr>
  <p:transition>
    <p:zo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8518710-F425-4F31-8100-1BF1A9F81CDF}" type="datetimeFigureOut">
              <a:rPr lang="en-US" smtClean="0"/>
              <a:t>12/18/2018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C472A6-AC7D-4D0A-A302-7EA486ADC975}" type="slidenum">
              <a:rPr lang="en-US" smtClean="0"/>
              <a:t>‹#›</a:t>
            </a:fld>
            <a:endParaRPr lang="en-US"/>
          </a:p>
        </p:txBody>
      </p:sp>
    </p:spTree>
    <p:extLst>
      <p:ext uri="{BB962C8B-B14F-4D97-AF65-F5344CB8AC3E}">
        <p14:creationId xmlns:p14="http://schemas.microsoft.com/office/powerpoint/2010/main" val="330011253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518710-F425-4F31-8100-1BF1A9F81CDF}" type="datetimeFigureOut">
              <a:rPr lang="en-US" smtClean="0"/>
              <a:t>12/18/2018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C472A6-AC7D-4D0A-A302-7EA486ADC975}" type="slidenum">
              <a:rPr lang="en-US" smtClean="0"/>
              <a:t>‹#›</a:t>
            </a:fld>
            <a:endParaRPr lang="en-US"/>
          </a:p>
        </p:txBody>
      </p:sp>
    </p:spTree>
    <p:extLst>
      <p:ext uri="{BB962C8B-B14F-4D97-AF65-F5344CB8AC3E}">
        <p14:creationId xmlns:p14="http://schemas.microsoft.com/office/powerpoint/2010/main" val="16427975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19E9C23-534A-4462-9874-F39395307E1A}" type="datetime1">
              <a:rPr lang="en-US" smtClean="0"/>
              <a:t>12/18/2018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6D9F89-6C33-47D1-9837-343F60D99799}" type="slidenum">
              <a:rPr lang="en-US" smtClean="0"/>
              <a:pPr/>
              <a:t>‹#›</a:t>
            </a:fld>
            <a:endParaRPr lang="en-US" dirty="0"/>
          </a:p>
        </p:txBody>
      </p:sp>
      <p:pic>
        <p:nvPicPr>
          <p:cNvPr id="7" name="Picture 6">
            <a:extLst>
              <a:ext uri="{FF2B5EF4-FFF2-40B4-BE49-F238E27FC236}">
                <a16:creationId xmlns:a16="http://schemas.microsoft.com/office/drawing/2014/main" id="{4FA01A39-49DF-4238-9397-15E8A767B6D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232" y="6270371"/>
            <a:ext cx="1752600" cy="435229"/>
          </a:xfrm>
          <a:prstGeom prst="rect">
            <a:avLst/>
          </a:prstGeom>
        </p:spPr>
      </p:pic>
    </p:spTree>
    <p:extLst>
      <p:ext uri="{BB962C8B-B14F-4D97-AF65-F5344CB8AC3E}">
        <p14:creationId xmlns:p14="http://schemas.microsoft.com/office/powerpoint/2010/main" val="975474015"/>
      </p:ext>
    </p:extLst>
  </p:cSld>
  <p:clrMapOvr>
    <a:masterClrMapping/>
  </p:clrMapOvr>
  <p:transition>
    <p:zo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8518710-F425-4F31-8100-1BF1A9F81CDF}" type="datetimeFigureOut">
              <a:rPr lang="en-US" smtClean="0"/>
              <a:t>12/18/2018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C472A6-AC7D-4D0A-A302-7EA486ADC975}" type="slidenum">
              <a:rPr lang="en-US" smtClean="0"/>
              <a:t>‹#›</a:t>
            </a:fld>
            <a:endParaRPr lang="en-US"/>
          </a:p>
        </p:txBody>
      </p:sp>
    </p:spTree>
    <p:extLst>
      <p:ext uri="{BB962C8B-B14F-4D97-AF65-F5344CB8AC3E}">
        <p14:creationId xmlns:p14="http://schemas.microsoft.com/office/powerpoint/2010/main" val="27743732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8518710-F425-4F31-8100-1BF1A9F81CDF}" type="datetimeFigureOut">
              <a:rPr lang="en-US" smtClean="0"/>
              <a:t>12/18/2018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C472A6-AC7D-4D0A-A302-7EA486ADC975}" type="slidenum">
              <a:rPr lang="en-US" smtClean="0"/>
              <a:t>‹#›</a:t>
            </a:fld>
            <a:endParaRPr lang="en-US"/>
          </a:p>
        </p:txBody>
      </p:sp>
    </p:spTree>
    <p:extLst>
      <p:ext uri="{BB962C8B-B14F-4D97-AF65-F5344CB8AC3E}">
        <p14:creationId xmlns:p14="http://schemas.microsoft.com/office/powerpoint/2010/main" val="17590806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8518710-F425-4F31-8100-1BF1A9F81CDF}" type="datetimeFigureOut">
              <a:rPr lang="en-US" smtClean="0"/>
              <a:t>12/18/2018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C472A6-AC7D-4D0A-A302-7EA486ADC975}" type="slidenum">
              <a:rPr lang="en-US" smtClean="0"/>
              <a:t>‹#›</a:t>
            </a:fld>
            <a:endParaRPr lang="en-US"/>
          </a:p>
        </p:txBody>
      </p:sp>
    </p:spTree>
    <p:extLst>
      <p:ext uri="{BB962C8B-B14F-4D97-AF65-F5344CB8AC3E}">
        <p14:creationId xmlns:p14="http://schemas.microsoft.com/office/powerpoint/2010/main" val="30364742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8518710-F425-4F31-8100-1BF1A9F81CDF}" type="datetimeFigureOut">
              <a:rPr lang="en-US" smtClean="0"/>
              <a:t>12/18/2018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C472A6-AC7D-4D0A-A302-7EA486ADC975}" type="slidenum">
              <a:rPr lang="en-US" smtClean="0"/>
              <a:t>‹#›</a:t>
            </a:fld>
            <a:endParaRPr lang="en-US"/>
          </a:p>
        </p:txBody>
      </p:sp>
    </p:spTree>
    <p:extLst>
      <p:ext uri="{BB962C8B-B14F-4D97-AF65-F5344CB8AC3E}">
        <p14:creationId xmlns:p14="http://schemas.microsoft.com/office/powerpoint/2010/main" val="25856750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518710-F425-4F31-8100-1BF1A9F81CDF}" type="datetimeFigureOut">
              <a:rPr lang="en-US" smtClean="0"/>
              <a:t>12/18/2018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C472A6-AC7D-4D0A-A302-7EA486ADC975}" type="slidenum">
              <a:rPr lang="en-US" smtClean="0"/>
              <a:t>‹#›</a:t>
            </a:fld>
            <a:endParaRPr lang="en-US"/>
          </a:p>
        </p:txBody>
      </p:sp>
    </p:spTree>
    <p:extLst>
      <p:ext uri="{BB962C8B-B14F-4D97-AF65-F5344CB8AC3E}">
        <p14:creationId xmlns:p14="http://schemas.microsoft.com/office/powerpoint/2010/main" val="204692436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8518710-F425-4F31-8100-1BF1A9F81CDF}" type="datetimeFigureOut">
              <a:rPr lang="en-US" smtClean="0"/>
              <a:t>12/18/2018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C472A6-AC7D-4D0A-A302-7EA486ADC975}" type="slidenum">
              <a:rPr lang="en-US" smtClean="0"/>
              <a:t>‹#›</a:t>
            </a:fld>
            <a:endParaRPr lang="en-US"/>
          </a:p>
        </p:txBody>
      </p:sp>
    </p:spTree>
    <p:extLst>
      <p:ext uri="{BB962C8B-B14F-4D97-AF65-F5344CB8AC3E}">
        <p14:creationId xmlns:p14="http://schemas.microsoft.com/office/powerpoint/2010/main" val="38941941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8518710-F425-4F31-8100-1BF1A9F81CDF}" type="datetimeFigureOut">
              <a:rPr lang="en-US" smtClean="0"/>
              <a:t>12/18/2018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C472A6-AC7D-4D0A-A302-7EA486ADC975}" type="slidenum">
              <a:rPr lang="en-US" smtClean="0"/>
              <a:t>‹#›</a:t>
            </a:fld>
            <a:endParaRPr lang="en-US"/>
          </a:p>
        </p:txBody>
      </p:sp>
    </p:spTree>
    <p:extLst>
      <p:ext uri="{BB962C8B-B14F-4D97-AF65-F5344CB8AC3E}">
        <p14:creationId xmlns:p14="http://schemas.microsoft.com/office/powerpoint/2010/main" val="16622164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518710-F425-4F31-8100-1BF1A9F81CDF}" type="datetimeFigureOut">
              <a:rPr lang="en-US" smtClean="0"/>
              <a:t>12/18/2018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C472A6-AC7D-4D0A-A302-7EA486ADC975}" type="slidenum">
              <a:rPr lang="en-US" smtClean="0"/>
              <a:t>‹#›</a:t>
            </a:fld>
            <a:endParaRPr lang="en-US"/>
          </a:p>
        </p:txBody>
      </p:sp>
    </p:spTree>
    <p:extLst>
      <p:ext uri="{BB962C8B-B14F-4D97-AF65-F5344CB8AC3E}">
        <p14:creationId xmlns:p14="http://schemas.microsoft.com/office/powerpoint/2010/main" val="27205758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8518710-F425-4F31-8100-1BF1A9F81CDF}" type="datetimeFigureOut">
              <a:rPr lang="en-US" smtClean="0"/>
              <a:t>12/18/2018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C472A6-AC7D-4D0A-A302-7EA486ADC975}" type="slidenum">
              <a:rPr lang="en-US" smtClean="0"/>
              <a:t>‹#›</a:t>
            </a:fld>
            <a:endParaRPr lang="en-US"/>
          </a:p>
        </p:txBody>
      </p:sp>
    </p:spTree>
    <p:extLst>
      <p:ext uri="{BB962C8B-B14F-4D97-AF65-F5344CB8AC3E}">
        <p14:creationId xmlns:p14="http://schemas.microsoft.com/office/powerpoint/2010/main" val="42354018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BDB40D4-455A-4E4E-B6E5-15CCF115FD27}" type="datetime1">
              <a:rPr lang="en-US" smtClean="0"/>
              <a:t>12/18/2018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06D9F89-6C33-47D1-9837-343F60D99799}" type="slidenum">
              <a:rPr lang="en-US" smtClean="0"/>
              <a:pPr/>
              <a:t>‹#›</a:t>
            </a:fld>
            <a:endParaRPr lang="en-US" dirty="0"/>
          </a:p>
        </p:txBody>
      </p:sp>
    </p:spTree>
    <p:extLst>
      <p:ext uri="{BB962C8B-B14F-4D97-AF65-F5344CB8AC3E}">
        <p14:creationId xmlns:p14="http://schemas.microsoft.com/office/powerpoint/2010/main" val="3677741421"/>
      </p:ext>
    </p:extLst>
  </p:cSld>
  <p:clrMapOvr>
    <a:masterClrMapping/>
  </p:clrMapOvr>
  <p:transition>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EFD9268-53FA-4F14-8D87-298AE348CB05}" type="datetime1">
              <a:rPr lang="en-US" smtClean="0"/>
              <a:t>12/18/2018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06D9F89-6C33-47D1-9837-343F60D99799}" type="slidenum">
              <a:rPr lang="en-US" smtClean="0"/>
              <a:pPr/>
              <a:t>‹#›</a:t>
            </a:fld>
            <a:endParaRPr lang="en-US" dirty="0"/>
          </a:p>
        </p:txBody>
      </p:sp>
      <p:pic>
        <p:nvPicPr>
          <p:cNvPr id="8" name="Picture 7">
            <a:extLst>
              <a:ext uri="{FF2B5EF4-FFF2-40B4-BE49-F238E27FC236}">
                <a16:creationId xmlns:a16="http://schemas.microsoft.com/office/drawing/2014/main" id="{8CD763C6-8293-4968-AAAE-43E3EAFBB87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232" y="6270371"/>
            <a:ext cx="1752600" cy="435229"/>
          </a:xfrm>
          <a:prstGeom prst="rect">
            <a:avLst/>
          </a:prstGeom>
        </p:spPr>
      </p:pic>
    </p:spTree>
    <p:extLst>
      <p:ext uri="{BB962C8B-B14F-4D97-AF65-F5344CB8AC3E}">
        <p14:creationId xmlns:p14="http://schemas.microsoft.com/office/powerpoint/2010/main" val="4158406590"/>
      </p:ext>
    </p:extLst>
  </p:cSld>
  <p:clrMapOvr>
    <a:masterClrMapping/>
  </p:clrMapOvr>
  <p:transition>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1E901C-6F97-4124-8AAB-428B60F7E574}" type="datetime1">
              <a:rPr lang="en-US" smtClean="0"/>
              <a:t>12/18/2018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06D9F89-6C33-47D1-9837-343F60D99799}" type="slidenum">
              <a:rPr lang="en-US" smtClean="0"/>
              <a:pPr/>
              <a:t>‹#›</a:t>
            </a:fld>
            <a:endParaRPr lang="en-US" dirty="0"/>
          </a:p>
        </p:txBody>
      </p:sp>
    </p:spTree>
    <p:extLst>
      <p:ext uri="{BB962C8B-B14F-4D97-AF65-F5344CB8AC3E}">
        <p14:creationId xmlns:p14="http://schemas.microsoft.com/office/powerpoint/2010/main" val="709647221"/>
      </p:ext>
    </p:extLst>
  </p:cSld>
  <p:clrMapOvr>
    <a:masterClrMapping/>
  </p:clrMapOvr>
  <p:transition>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F7EA23C8-A856-444A-8D94-979361BBE92B}" type="datetime1">
              <a:rPr lang="en-US" smtClean="0"/>
              <a:t>12/18/2018</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A06D9F89-6C33-47D1-9837-343F60D99799}" type="slidenum">
              <a:rPr lang="en-US" smtClean="0"/>
              <a:pPr/>
              <a:t>‹#›</a:t>
            </a:fld>
            <a:endParaRPr lang="en-US" dirty="0"/>
          </a:p>
        </p:txBody>
      </p:sp>
      <p:pic>
        <p:nvPicPr>
          <p:cNvPr id="8" name="Picture 7">
            <a:extLst>
              <a:ext uri="{FF2B5EF4-FFF2-40B4-BE49-F238E27FC236}">
                <a16:creationId xmlns:a16="http://schemas.microsoft.com/office/drawing/2014/main" id="{0F02F057-D01D-4D12-9E92-EFCAA65643A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232" y="6270371"/>
            <a:ext cx="1752600" cy="435229"/>
          </a:xfrm>
          <a:prstGeom prst="rect">
            <a:avLst/>
          </a:prstGeom>
        </p:spPr>
      </p:pic>
    </p:spTree>
    <p:extLst>
      <p:ext uri="{BB962C8B-B14F-4D97-AF65-F5344CB8AC3E}">
        <p14:creationId xmlns:p14="http://schemas.microsoft.com/office/powerpoint/2010/main" val="1374045576"/>
      </p:ext>
    </p:extLst>
  </p:cSld>
  <p:clrMapOvr>
    <a:masterClrMapping/>
  </p:clrMapOvr>
  <p:transition>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7887B5DB-24D4-404E-9B08-48078C0BF313}" type="datetime1">
              <a:rPr lang="en-US" smtClean="0"/>
              <a:t>12/18/2018</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A06D9F89-6C33-47D1-9837-343F60D99799}" type="slidenum">
              <a:rPr lang="en-US" smtClean="0"/>
              <a:pPr/>
              <a:t>‹#›</a:t>
            </a:fld>
            <a:endParaRPr lang="en-US" dirty="0"/>
          </a:p>
        </p:txBody>
      </p:sp>
    </p:spTree>
    <p:extLst>
      <p:ext uri="{BB962C8B-B14F-4D97-AF65-F5344CB8AC3E}">
        <p14:creationId xmlns:p14="http://schemas.microsoft.com/office/powerpoint/2010/main" val="143377923"/>
      </p:ext>
    </p:extLst>
  </p:cSld>
  <p:clrMapOvr>
    <a:masterClrMapping/>
  </p:clrMapOvr>
  <p:transition>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433A847C-16FE-4B88-98E4-53CA1B1F576B}" type="datetime1">
              <a:rPr lang="en-US" smtClean="0"/>
              <a:t>12/18/2018</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A06D9F89-6C33-47D1-9837-343F60D99799}" type="slidenum">
              <a:rPr lang="en-US" smtClean="0"/>
              <a:pPr/>
              <a:t>‹#›</a:t>
            </a:fld>
            <a:endParaRPr lang="en-US" dirty="0"/>
          </a:p>
        </p:txBody>
      </p:sp>
    </p:spTree>
    <p:extLst>
      <p:ext uri="{BB962C8B-B14F-4D97-AF65-F5344CB8AC3E}">
        <p14:creationId xmlns:p14="http://schemas.microsoft.com/office/powerpoint/2010/main" val="91221227"/>
      </p:ext>
    </p:extLst>
  </p:cSld>
  <p:clrMapOvr>
    <a:masterClrMapping/>
  </p:clrMapOvr>
  <p:transition>
    <p:zo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010E95C-2EE1-4AAC-B255-2A7A4257037E}" type="datetime1">
              <a:rPr lang="en-US" smtClean="0"/>
              <a:t>12/18/2018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02932969"/>
      </p:ext>
    </p:extLst>
  </p:cSld>
  <p:clrMapOvr>
    <a:masterClrMapping/>
  </p:clrMapOvr>
  <p:transition>
    <p:zo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40000"/>
                  <a:lumOff val="60000"/>
                  <a:alpha val="14000"/>
                </a:schemeClr>
              </a:gs>
              <a:gs pos="73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40000"/>
                  <a:lumOff val="60000"/>
                  <a:alpha val="14000"/>
                </a:schemeClr>
              </a:gs>
              <a:gs pos="66000">
                <a:schemeClr val="bg2">
                  <a:lumMod val="40000"/>
                  <a:lumOff val="60000"/>
                  <a:alpha val="0"/>
                </a:schemeClr>
              </a:gs>
              <a:gs pos="36000">
                <a:schemeClr val="bg2">
                  <a:lumMod val="40000"/>
                  <a:lumOff val="6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40000"/>
                  <a:lumOff val="60000"/>
                  <a:alpha val="11000"/>
                </a:schemeClr>
              </a:gs>
              <a:gs pos="75000">
                <a:schemeClr val="bg2">
                  <a:lumMod val="40000"/>
                  <a:lumOff val="60000"/>
                  <a:alpha val="0"/>
                </a:schemeClr>
              </a:gs>
              <a:gs pos="36000">
                <a:schemeClr val="bg2">
                  <a:lumMod val="40000"/>
                  <a:lumOff val="6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40000"/>
                  <a:lumOff val="60000"/>
                  <a:alpha val="8000"/>
                </a:schemeClr>
              </a:gs>
              <a:gs pos="72000">
                <a:schemeClr val="bg2">
                  <a:lumMod val="40000"/>
                  <a:lumOff val="60000"/>
                  <a:alpha val="0"/>
                </a:schemeClr>
              </a:gs>
              <a:gs pos="36000">
                <a:schemeClr val="bg2">
                  <a:lumMod val="40000"/>
                  <a:lumOff val="6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31410159-C187-4947-BCB8-83F44885DB3D}" type="datetime1">
              <a:rPr lang="en-US" smtClean="0"/>
              <a:t>12/18/2018</a:t>
            </a:fld>
            <a:endParaRPr lang="en-US" dirty="0"/>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A06D9F89-6C33-47D1-9837-343F60D99799}" type="slidenum">
              <a:rPr lang="en-US" smtClean="0"/>
              <a:pPr/>
              <a:t>‹#›</a:t>
            </a:fld>
            <a:endParaRPr lang="en-US" dirty="0"/>
          </a:p>
        </p:txBody>
      </p:sp>
    </p:spTree>
    <p:extLst>
      <p:ext uri="{BB962C8B-B14F-4D97-AF65-F5344CB8AC3E}">
        <p14:creationId xmlns:p14="http://schemas.microsoft.com/office/powerpoint/2010/main" val="1331688219"/>
      </p:ext>
    </p:extLst>
  </p:cSld>
  <p:clrMap bg1="dk1" tx1="lt1" bg2="dk2" tx2="lt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 id="2147483762" r:id="rId12"/>
    <p:sldLayoutId id="2147483763" r:id="rId13"/>
    <p:sldLayoutId id="2147483764" r:id="rId14"/>
    <p:sldLayoutId id="2147483765" r:id="rId15"/>
    <p:sldLayoutId id="2147483766" r:id="rId16"/>
    <p:sldLayoutId id="2147483767" r:id="rId17"/>
  </p:sldLayoutIdLst>
  <p:transition>
    <p:zoom/>
  </p:transition>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518710-F425-4F31-8100-1BF1A9F81CDF}" type="datetimeFigureOut">
              <a:rPr lang="en-US" smtClean="0"/>
              <a:t>12/18/2018</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C472A6-AC7D-4D0A-A302-7EA486ADC975}" type="slidenum">
              <a:rPr lang="en-US" smtClean="0"/>
              <a:t>‹#›</a:t>
            </a:fld>
            <a:endParaRPr lang="en-US"/>
          </a:p>
        </p:txBody>
      </p:sp>
    </p:spTree>
    <p:extLst>
      <p:ext uri="{BB962C8B-B14F-4D97-AF65-F5344CB8AC3E}">
        <p14:creationId xmlns:p14="http://schemas.microsoft.com/office/powerpoint/2010/main" val="3150628291"/>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19.xml"/><Relationship Id="rId4" Type="http://schemas.openxmlformats.org/officeDocument/2006/relationships/image" Target="../media/image11.tiff"/></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19.xml"/><Relationship Id="rId4" Type="http://schemas.openxmlformats.org/officeDocument/2006/relationships/image" Target="../media/image12.tiff"/></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13.tiff"/></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3.xml"/><Relationship Id="rId1" Type="http://schemas.openxmlformats.org/officeDocument/2006/relationships/slideLayout" Target="../slideLayouts/slideLayout19.xml"/><Relationship Id="rId4" Type="http://schemas.openxmlformats.org/officeDocument/2006/relationships/chart" Target="../charts/char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9.xml"/><Relationship Id="rId1" Type="http://schemas.openxmlformats.org/officeDocument/2006/relationships/vmlDrawing" Target="../drawings/vmlDrawing1.vml"/><Relationship Id="rId6" Type="http://schemas.openxmlformats.org/officeDocument/2006/relationships/image" Target="../media/image15.emf"/><Relationship Id="rId5" Type="http://schemas.openxmlformats.org/officeDocument/2006/relationships/oleObject" Target="../embeddings/oleObject2.bin"/><Relationship Id="rId4" Type="http://schemas.openxmlformats.org/officeDocument/2006/relationships/image" Target="../media/image5.jp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9.xml"/><Relationship Id="rId1" Type="http://schemas.openxmlformats.org/officeDocument/2006/relationships/vmlDrawing" Target="../drawings/vmlDrawing2.vml"/><Relationship Id="rId6" Type="http://schemas.openxmlformats.org/officeDocument/2006/relationships/image" Target="../media/image16.emf"/><Relationship Id="rId5" Type="http://schemas.openxmlformats.org/officeDocument/2006/relationships/oleObject" Target="../embeddings/oleObject3.bin"/><Relationship Id="rId4" Type="http://schemas.openxmlformats.org/officeDocument/2006/relationships/image" Target="../media/image5.jp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9.xml"/><Relationship Id="rId1" Type="http://schemas.openxmlformats.org/officeDocument/2006/relationships/vmlDrawing" Target="../drawings/vmlDrawing3.vml"/><Relationship Id="rId6" Type="http://schemas.openxmlformats.org/officeDocument/2006/relationships/image" Target="../media/image17.emf"/><Relationship Id="rId5" Type="http://schemas.openxmlformats.org/officeDocument/2006/relationships/oleObject" Target="../embeddings/oleObject4.bin"/><Relationship Id="rId4" Type="http://schemas.openxmlformats.org/officeDocument/2006/relationships/image" Target="../media/image5.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0.xml"/><Relationship Id="rId1" Type="http://schemas.openxmlformats.org/officeDocument/2006/relationships/slideLayout" Target="../slideLayouts/slideLayout19.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1.xml"/><Relationship Id="rId1" Type="http://schemas.openxmlformats.org/officeDocument/2006/relationships/slideLayout" Target="../slideLayouts/slideLayout19.xml"/><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www.ferc.gov/"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6.jpe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19.xml"/><Relationship Id="rId4" Type="http://schemas.openxmlformats.org/officeDocument/2006/relationships/image" Target="../media/image9.tiff"/></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19.xml"/><Relationship Id="rId4" Type="http://schemas.openxmlformats.org/officeDocument/2006/relationships/image" Target="../media/image10.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3810000"/>
            <a:ext cx="8229600" cy="1828800"/>
          </a:xfrm>
        </p:spPr>
        <p:txBody>
          <a:bodyPr>
            <a:normAutofit/>
          </a:bodyPr>
          <a:lstStyle/>
          <a:p>
            <a:pPr algn="l"/>
            <a:r>
              <a:rPr lang="en-US" sz="3200" dirty="0"/>
              <a:t>Stevens Creek Project Relicensing</a:t>
            </a:r>
          </a:p>
        </p:txBody>
      </p:sp>
      <p:sp>
        <p:nvSpPr>
          <p:cNvPr id="3" name="Subtitle 2"/>
          <p:cNvSpPr>
            <a:spLocks noGrp="1"/>
          </p:cNvSpPr>
          <p:nvPr>
            <p:ph type="subTitle" idx="1"/>
          </p:nvPr>
        </p:nvSpPr>
        <p:spPr>
          <a:xfrm>
            <a:off x="3962400" y="5715000"/>
            <a:ext cx="6400800" cy="1752600"/>
          </a:xfrm>
        </p:spPr>
        <p:txBody>
          <a:bodyPr>
            <a:normAutofit/>
          </a:bodyPr>
          <a:lstStyle/>
          <a:p>
            <a:pPr algn="l"/>
            <a:r>
              <a:rPr lang="en-US" sz="1800" dirty="0"/>
              <a:t>Public Outreach Meetings</a:t>
            </a:r>
          </a:p>
          <a:p>
            <a:pPr algn="l"/>
            <a:r>
              <a:rPr lang="en-US" sz="1800" dirty="0"/>
              <a:t>November 2018                      </a:t>
            </a:r>
          </a:p>
        </p:txBody>
      </p:sp>
      <p:pic>
        <p:nvPicPr>
          <p:cNvPr id="7" name="Picture 6">
            <a:extLst>
              <a:ext uri="{FF2B5EF4-FFF2-40B4-BE49-F238E27FC236}">
                <a16:creationId xmlns:a16="http://schemas.microsoft.com/office/drawing/2014/main" id="{D9DE9F9A-5062-4154-ABEC-8F6D469A83BF}"/>
              </a:ext>
            </a:extLst>
          </p:cNvPr>
          <p:cNvPicPr>
            <a:picLocks noChangeAspect="1"/>
          </p:cNvPicPr>
          <p:nvPr/>
        </p:nvPicPr>
        <p:blipFill>
          <a:blip r:embed="rId3"/>
          <a:stretch>
            <a:fillRect/>
          </a:stretch>
        </p:blipFill>
        <p:spPr>
          <a:xfrm>
            <a:off x="1219200" y="152400"/>
            <a:ext cx="6626280" cy="4970815"/>
          </a:xfrm>
          <a:prstGeom prst="rect">
            <a:avLst/>
          </a:prstGeom>
        </p:spPr>
      </p:pic>
      <p:pic>
        <p:nvPicPr>
          <p:cNvPr id="4" name="Picture 3">
            <a:extLst>
              <a:ext uri="{FF2B5EF4-FFF2-40B4-BE49-F238E27FC236}">
                <a16:creationId xmlns:a16="http://schemas.microsoft.com/office/drawing/2014/main" id="{D129E5E5-CB05-4517-B0E0-2460DA80AF84}"/>
              </a:ext>
            </a:extLst>
          </p:cNvPr>
          <p:cNvPicPr>
            <a:picLocks noChangeAspect="1"/>
          </p:cNvPicPr>
          <p:nvPr/>
        </p:nvPicPr>
        <p:blipFill>
          <a:blip r:embed="rId4"/>
          <a:stretch>
            <a:fillRect/>
          </a:stretch>
        </p:blipFill>
        <p:spPr>
          <a:xfrm>
            <a:off x="7391400" y="6324600"/>
            <a:ext cx="1496305" cy="324549"/>
          </a:xfrm>
          <a:prstGeom prst="rect">
            <a:avLst/>
          </a:prstGeom>
        </p:spPr>
      </p:pic>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1E9E5B-9016-C54F-BA73-F71A6F0256C0}"/>
              </a:ext>
            </a:extLst>
          </p:cNvPr>
          <p:cNvPicPr>
            <a:picLocks noChangeAspect="1"/>
          </p:cNvPicPr>
          <p:nvPr/>
        </p:nvPicPr>
        <p:blipFill>
          <a:blip r:embed="rId3"/>
          <a:stretch>
            <a:fillRect/>
          </a:stretch>
        </p:blipFill>
        <p:spPr>
          <a:xfrm>
            <a:off x="0" y="12728"/>
            <a:ext cx="9144000" cy="6858000"/>
          </a:xfrm>
          <a:prstGeom prst="rect">
            <a:avLst/>
          </a:prstGeom>
          <a:effec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3909" y="-252084"/>
            <a:ext cx="10945640" cy="7297093"/>
          </a:xfrm>
          <a:prstGeom prst="rect">
            <a:avLst/>
          </a:prstGeom>
        </p:spPr>
      </p:pic>
    </p:spTree>
    <p:extLst>
      <p:ext uri="{BB962C8B-B14F-4D97-AF65-F5344CB8AC3E}">
        <p14:creationId xmlns:p14="http://schemas.microsoft.com/office/powerpoint/2010/main" val="4032114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1E9E5B-9016-C54F-BA73-F71A6F0256C0}"/>
              </a:ext>
            </a:extLst>
          </p:cNvPr>
          <p:cNvPicPr>
            <a:picLocks noChangeAspect="1"/>
          </p:cNvPicPr>
          <p:nvPr/>
        </p:nvPicPr>
        <p:blipFill>
          <a:blip r:embed="rId3"/>
          <a:stretch>
            <a:fillRect/>
          </a:stretch>
        </p:blipFill>
        <p:spPr>
          <a:xfrm>
            <a:off x="0" y="12728"/>
            <a:ext cx="9144000" cy="6858000"/>
          </a:xfrm>
          <a:prstGeom prst="rect">
            <a:avLst/>
          </a:prstGeom>
          <a:effec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428" y="-206819"/>
            <a:ext cx="10945640" cy="7297093"/>
          </a:xfrm>
          <a:prstGeom prst="rect">
            <a:avLst/>
          </a:prstGeom>
        </p:spPr>
      </p:pic>
    </p:spTree>
    <p:extLst>
      <p:ext uri="{BB962C8B-B14F-4D97-AF65-F5344CB8AC3E}">
        <p14:creationId xmlns:p14="http://schemas.microsoft.com/office/powerpoint/2010/main" val="1212712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1E9E5B-9016-C54F-BA73-F71A6F0256C0}"/>
              </a:ext>
            </a:extLst>
          </p:cNvPr>
          <p:cNvPicPr>
            <a:picLocks noChangeAspect="1"/>
          </p:cNvPicPr>
          <p:nvPr/>
        </p:nvPicPr>
        <p:blipFill>
          <a:blip r:embed="rId3"/>
          <a:stretch>
            <a:fillRect/>
          </a:stretch>
        </p:blipFill>
        <p:spPr>
          <a:xfrm>
            <a:off x="0" y="12728"/>
            <a:ext cx="9144000" cy="6858000"/>
          </a:xfrm>
          <a:prstGeom prst="rect">
            <a:avLst/>
          </a:prstGeom>
          <a:effec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750" y="-352333"/>
            <a:ext cx="11117655" cy="7411770"/>
          </a:xfrm>
          <a:prstGeom prst="rect">
            <a:avLst/>
          </a:prstGeom>
        </p:spPr>
      </p:pic>
    </p:spTree>
    <p:extLst>
      <p:ext uri="{BB962C8B-B14F-4D97-AF65-F5344CB8AC3E}">
        <p14:creationId xmlns:p14="http://schemas.microsoft.com/office/powerpoint/2010/main" val="1950711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1E9E5B-9016-C54F-BA73-F71A6F0256C0}"/>
              </a:ext>
            </a:extLst>
          </p:cNvPr>
          <p:cNvPicPr>
            <a:picLocks noChangeAspect="1"/>
          </p:cNvPicPr>
          <p:nvPr/>
        </p:nvPicPr>
        <p:blipFill>
          <a:blip r:embed="rId3"/>
          <a:stretch>
            <a:fillRect/>
          </a:stretch>
        </p:blipFill>
        <p:spPr>
          <a:xfrm>
            <a:off x="4641" y="0"/>
            <a:ext cx="9144000" cy="6858000"/>
          </a:xfrm>
          <a:prstGeom prst="rect">
            <a:avLst/>
          </a:prstGeom>
          <a:effectLst/>
        </p:spPr>
      </p:pic>
      <p:sp>
        <p:nvSpPr>
          <p:cNvPr id="3" name="Title 2"/>
          <p:cNvSpPr>
            <a:spLocks noGrp="1"/>
          </p:cNvSpPr>
          <p:nvPr>
            <p:ph type="title"/>
          </p:nvPr>
        </p:nvSpPr>
        <p:spPr/>
        <p:txBody>
          <a:bodyPr/>
          <a:lstStyle/>
          <a:p>
            <a:pPr algn="ctr"/>
            <a:r>
              <a:rPr lang="en-US" dirty="0"/>
              <a:t>Operations</a:t>
            </a:r>
          </a:p>
        </p:txBody>
      </p:sp>
      <p:sp>
        <p:nvSpPr>
          <p:cNvPr id="2" name="Content Placeholder 1"/>
          <p:cNvSpPr>
            <a:spLocks noGrp="1"/>
          </p:cNvSpPr>
          <p:nvPr>
            <p:ph idx="1"/>
          </p:nvPr>
        </p:nvSpPr>
        <p:spPr>
          <a:xfrm>
            <a:off x="628650" y="1662671"/>
            <a:ext cx="7886700" cy="4351338"/>
          </a:xfrm>
        </p:spPr>
        <p:txBody>
          <a:bodyPr/>
          <a:lstStyle/>
          <a:p>
            <a:pPr marL="0" indent="0">
              <a:buNone/>
            </a:pPr>
            <a:r>
              <a:rPr lang="en-US" dirty="0"/>
              <a:t>The current license states:</a:t>
            </a:r>
          </a:p>
          <a:p>
            <a:r>
              <a:rPr lang="en-US" dirty="0"/>
              <a:t>Reregulate releases from Thurmond Dam</a:t>
            </a:r>
          </a:p>
          <a:p>
            <a:r>
              <a:rPr lang="en-US" dirty="0"/>
              <a:t>Minimize pool fluctuations</a:t>
            </a:r>
          </a:p>
          <a:p>
            <a:r>
              <a:rPr lang="en-US" dirty="0"/>
              <a:t>Maintain reservoir between 183.0 and 187.5 NGVD</a:t>
            </a:r>
          </a:p>
          <a:p>
            <a:pPr marL="0" indent="0">
              <a:buNone/>
            </a:pPr>
            <a:r>
              <a:rPr lang="en-US" dirty="0"/>
              <a:t>Operating Plan developed to:</a:t>
            </a:r>
          </a:p>
          <a:p>
            <a:r>
              <a:rPr lang="en-US" dirty="0"/>
              <a:t>Identify minimum flow</a:t>
            </a:r>
          </a:p>
          <a:p>
            <a:r>
              <a:rPr lang="en-US" dirty="0"/>
              <a:t>Procedures for conditions when minimum flow may not be provided</a:t>
            </a:r>
          </a:p>
        </p:txBody>
      </p:sp>
    </p:spTree>
    <p:extLst>
      <p:ext uri="{BB962C8B-B14F-4D97-AF65-F5344CB8AC3E}">
        <p14:creationId xmlns:p14="http://schemas.microsoft.com/office/powerpoint/2010/main" val="2756000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A1E9E5B-9016-C54F-BA73-F71A6F0256C0}"/>
              </a:ext>
            </a:extLst>
          </p:cNvPr>
          <p:cNvPicPr>
            <a:picLocks noChangeAspect="1"/>
          </p:cNvPicPr>
          <p:nvPr/>
        </p:nvPicPr>
        <p:blipFill>
          <a:blip r:embed="rId3"/>
          <a:stretch>
            <a:fillRect/>
          </a:stretch>
        </p:blipFill>
        <p:spPr>
          <a:xfrm>
            <a:off x="4641" y="0"/>
            <a:ext cx="9144000" cy="6858000"/>
          </a:xfrm>
          <a:prstGeom prst="rect">
            <a:avLst/>
          </a:prstGeom>
          <a:effectLst/>
        </p:spPr>
      </p:pic>
      <p:sp>
        <p:nvSpPr>
          <p:cNvPr id="21" name="Title 2"/>
          <p:cNvSpPr>
            <a:spLocks noGrp="1"/>
          </p:cNvSpPr>
          <p:nvPr>
            <p:ph type="title"/>
          </p:nvPr>
        </p:nvSpPr>
        <p:spPr>
          <a:xfrm>
            <a:off x="628650" y="365126"/>
            <a:ext cx="7886700" cy="1325563"/>
          </a:xfrm>
        </p:spPr>
        <p:txBody>
          <a:bodyPr>
            <a:normAutofit/>
          </a:bodyPr>
          <a:lstStyle/>
          <a:p>
            <a:pPr algn="ctr"/>
            <a:r>
              <a:rPr lang="en-US" dirty="0"/>
              <a:t>What does “reregulation” mean?</a:t>
            </a:r>
          </a:p>
        </p:txBody>
      </p:sp>
      <p:graphicFrame>
        <p:nvGraphicFramePr>
          <p:cNvPr id="17" name="Chart 16"/>
          <p:cNvGraphicFramePr>
            <a:graphicFrameLocks/>
          </p:cNvGraphicFramePr>
          <p:nvPr>
            <p:extLst/>
          </p:nvPr>
        </p:nvGraphicFramePr>
        <p:xfrm>
          <a:off x="58731" y="1530036"/>
          <a:ext cx="9089910" cy="4356692"/>
        </p:xfrm>
        <a:graphic>
          <a:graphicData uri="http://schemas.openxmlformats.org/drawingml/2006/chart">
            <c:chart xmlns:c="http://schemas.openxmlformats.org/drawingml/2006/chart" xmlns:r="http://schemas.openxmlformats.org/officeDocument/2006/relationships" r:id="rId4"/>
          </a:graphicData>
        </a:graphic>
      </p:graphicFrame>
      <p:cxnSp>
        <p:nvCxnSpPr>
          <p:cNvPr id="16" name="Straight Arrow Connector 15"/>
          <p:cNvCxnSpPr/>
          <p:nvPr/>
        </p:nvCxnSpPr>
        <p:spPr>
          <a:xfrm>
            <a:off x="2270172" y="2366063"/>
            <a:ext cx="355367" cy="21912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945239" y="2123852"/>
            <a:ext cx="1917441"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Stevens Creek stores water when JST generates…</a:t>
            </a:r>
          </a:p>
        </p:txBody>
      </p:sp>
      <p:sp>
        <p:nvSpPr>
          <p:cNvPr id="19" name="TextBox 18"/>
          <p:cNvSpPr txBox="1"/>
          <p:nvPr/>
        </p:nvSpPr>
        <p:spPr>
          <a:xfrm>
            <a:off x="2991577" y="2079509"/>
            <a:ext cx="1917441"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 and releases from storage when JST is offline</a:t>
            </a:r>
          </a:p>
        </p:txBody>
      </p:sp>
      <p:cxnSp>
        <p:nvCxnSpPr>
          <p:cNvPr id="20" name="Straight Arrow Connector 19"/>
          <p:cNvCxnSpPr/>
          <p:nvPr/>
        </p:nvCxnSpPr>
        <p:spPr>
          <a:xfrm>
            <a:off x="4188669" y="2342622"/>
            <a:ext cx="346398" cy="30476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900965" y="3495775"/>
            <a:ext cx="1273628" cy="57708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JST outflow ranges from 0 to 20,000 CFS or more</a:t>
            </a:r>
          </a:p>
        </p:txBody>
      </p:sp>
      <p:cxnSp>
        <p:nvCxnSpPr>
          <p:cNvPr id="7" name="Straight Arrow Connector 6"/>
          <p:cNvCxnSpPr>
            <a:stCxn id="5" idx="3"/>
          </p:cNvCxnSpPr>
          <p:nvPr/>
        </p:nvCxnSpPr>
        <p:spPr>
          <a:xfrm flipV="1">
            <a:off x="2174593" y="3124487"/>
            <a:ext cx="279325" cy="65982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5" idx="3"/>
          </p:cNvCxnSpPr>
          <p:nvPr/>
        </p:nvCxnSpPr>
        <p:spPr>
          <a:xfrm>
            <a:off x="2174593" y="3784316"/>
            <a:ext cx="80188" cy="104012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288104" y="3122473"/>
            <a:ext cx="1273628" cy="90024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Stevens Creek outflow ranges from 3,000 to 6,000 CFS, much more constant than JST</a:t>
            </a:r>
          </a:p>
        </p:txBody>
      </p:sp>
      <p:cxnSp>
        <p:nvCxnSpPr>
          <p:cNvPr id="9" name="Straight Arrow Connector 8"/>
          <p:cNvCxnSpPr/>
          <p:nvPr/>
        </p:nvCxnSpPr>
        <p:spPr>
          <a:xfrm flipH="1">
            <a:off x="3388905" y="4005892"/>
            <a:ext cx="263934" cy="42753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5988360" y="3583825"/>
            <a:ext cx="1273628" cy="7386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prstClr val="black"/>
                </a:solidFill>
                <a:effectLst/>
                <a:uLnTx/>
                <a:uFillTx/>
                <a:latin typeface="Calibri" panose="020F0502020204030204"/>
                <a:ea typeface="+mn-ea"/>
                <a:cs typeface="+mn-cs"/>
              </a:rPr>
              <a:t>Daily average flow is almost the same for both JST and Stevens Creek</a:t>
            </a:r>
          </a:p>
        </p:txBody>
      </p:sp>
      <p:cxnSp>
        <p:nvCxnSpPr>
          <p:cNvPr id="32" name="Straight Arrow Connector 31"/>
          <p:cNvCxnSpPr/>
          <p:nvPr/>
        </p:nvCxnSpPr>
        <p:spPr>
          <a:xfrm>
            <a:off x="6933733" y="4140044"/>
            <a:ext cx="269271" cy="35902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781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628650" y="37324"/>
            <a:ext cx="7886700" cy="1325563"/>
          </a:xfrm>
        </p:spPr>
        <p:txBody>
          <a:bodyPr/>
          <a:lstStyle/>
          <a:p>
            <a:pPr algn="ctr"/>
            <a:r>
              <a:rPr lang="en-US" dirty="0"/>
              <a:t>Stevens Creek reservoir</a:t>
            </a:r>
          </a:p>
        </p:txBody>
      </p:sp>
      <p:pic>
        <p:nvPicPr>
          <p:cNvPr id="2" name="Content Placeholder 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38355" y="1025354"/>
            <a:ext cx="7867290" cy="5832646"/>
          </a:xfrm>
        </p:spPr>
      </p:pic>
    </p:spTree>
    <p:extLst>
      <p:ext uri="{BB962C8B-B14F-4D97-AF65-F5344CB8AC3E}">
        <p14:creationId xmlns:p14="http://schemas.microsoft.com/office/powerpoint/2010/main" val="4078302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1E9E5B-9016-C54F-BA73-F71A6F0256C0}"/>
              </a:ext>
            </a:extLst>
          </p:cNvPr>
          <p:cNvPicPr>
            <a:picLocks noChangeAspect="1"/>
          </p:cNvPicPr>
          <p:nvPr/>
        </p:nvPicPr>
        <p:blipFill>
          <a:blip r:embed="rId3"/>
          <a:stretch>
            <a:fillRect/>
          </a:stretch>
        </p:blipFill>
        <p:spPr>
          <a:xfrm>
            <a:off x="4641" y="0"/>
            <a:ext cx="9144000" cy="6858000"/>
          </a:xfrm>
          <a:prstGeom prst="rect">
            <a:avLst/>
          </a:prstGeom>
          <a:effectLst/>
        </p:spPr>
      </p:pic>
      <p:sp>
        <p:nvSpPr>
          <p:cNvPr id="3" name="Title 2"/>
          <p:cNvSpPr>
            <a:spLocks noGrp="1"/>
          </p:cNvSpPr>
          <p:nvPr>
            <p:ph type="title"/>
          </p:nvPr>
        </p:nvSpPr>
        <p:spPr/>
        <p:txBody>
          <a:bodyPr/>
          <a:lstStyle/>
          <a:p>
            <a:pPr algn="ctr"/>
            <a:r>
              <a:rPr lang="en-US" dirty="0"/>
              <a:t>Recreation</a:t>
            </a:r>
          </a:p>
        </p:txBody>
      </p:sp>
      <p:sp>
        <p:nvSpPr>
          <p:cNvPr id="2" name="Content Placeholder 1"/>
          <p:cNvSpPr>
            <a:spLocks noGrp="1"/>
          </p:cNvSpPr>
          <p:nvPr>
            <p:ph idx="1"/>
          </p:nvPr>
        </p:nvSpPr>
        <p:spPr/>
        <p:txBody>
          <a:bodyPr/>
          <a:lstStyle/>
          <a:p>
            <a:r>
              <a:rPr lang="en-US" dirty="0"/>
              <a:t>Stevens Creek Site – parking area, boat ramp, picnic tables, restroom</a:t>
            </a:r>
          </a:p>
          <a:p>
            <a:r>
              <a:rPr lang="en-US" dirty="0" err="1"/>
              <a:t>Chota</a:t>
            </a:r>
            <a:r>
              <a:rPr lang="en-US" dirty="0"/>
              <a:t> Drive Site – parking area, paths with bank fishing access, canoe launch area</a:t>
            </a:r>
          </a:p>
          <a:p>
            <a:r>
              <a:rPr lang="en-US" dirty="0"/>
              <a:t>Mims Site – currently undeveloped</a:t>
            </a:r>
          </a:p>
          <a:p>
            <a:r>
              <a:rPr lang="en-US" dirty="0"/>
              <a:t>Fury’s Ferry Site – parking area, boat ramp, picnic tables, primitive camping area</a:t>
            </a:r>
          </a:p>
          <a:p>
            <a:r>
              <a:rPr lang="en-US" dirty="0"/>
              <a:t>Riverside Park – on Betty’s Branch, parking area fishing pier, boat ramp and dock</a:t>
            </a:r>
          </a:p>
        </p:txBody>
      </p:sp>
    </p:spTree>
    <p:extLst>
      <p:ext uri="{BB962C8B-B14F-4D97-AF65-F5344CB8AC3E}">
        <p14:creationId xmlns:p14="http://schemas.microsoft.com/office/powerpoint/2010/main" val="1375818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1E9E5B-9016-C54F-BA73-F71A6F0256C0}"/>
              </a:ext>
            </a:extLst>
          </p:cNvPr>
          <p:cNvPicPr>
            <a:picLocks noChangeAspect="1"/>
          </p:cNvPicPr>
          <p:nvPr/>
        </p:nvPicPr>
        <p:blipFill>
          <a:blip r:embed="rId4"/>
          <a:stretch>
            <a:fillRect/>
          </a:stretch>
        </p:blipFill>
        <p:spPr>
          <a:xfrm>
            <a:off x="0" y="12728"/>
            <a:ext cx="9144000" cy="6858000"/>
          </a:xfrm>
          <a:prstGeom prst="rect">
            <a:avLst/>
          </a:prstGeom>
          <a:effectLst/>
        </p:spPr>
      </p:pic>
      <p:graphicFrame>
        <p:nvGraphicFramePr>
          <p:cNvPr id="2" name="Object 1"/>
          <p:cNvGraphicFramePr>
            <a:graphicFrameLocks noChangeAspect="1"/>
          </p:cNvGraphicFramePr>
          <p:nvPr>
            <p:extLst/>
          </p:nvPr>
        </p:nvGraphicFramePr>
        <p:xfrm>
          <a:off x="-304778" y="203228"/>
          <a:ext cx="9753555" cy="6311872"/>
        </p:xfrm>
        <a:graphic>
          <a:graphicData uri="http://schemas.openxmlformats.org/presentationml/2006/ole">
            <mc:AlternateContent xmlns:mc="http://schemas.openxmlformats.org/markup-compatibility/2006">
              <mc:Choice xmlns:v="urn:schemas-microsoft-com:vml" Requires="v">
                <p:oleObj spid="_x0000_s1028" name="Acrobat Document" r:id="rId5" imgW="11658397" imgH="7543800" progId="AcroExch.Document.11">
                  <p:embed/>
                </p:oleObj>
              </mc:Choice>
              <mc:Fallback>
                <p:oleObj name="Acrobat Document" r:id="rId5" imgW="11658397" imgH="7543800" progId="AcroExch.Document.11">
                  <p:embed/>
                  <p:pic>
                    <p:nvPicPr>
                      <p:cNvPr id="2" name="Object 1"/>
                      <p:cNvPicPr/>
                      <p:nvPr/>
                    </p:nvPicPr>
                    <p:blipFill>
                      <a:blip r:embed="rId6"/>
                      <a:stretch>
                        <a:fillRect/>
                      </a:stretch>
                    </p:blipFill>
                    <p:spPr>
                      <a:xfrm>
                        <a:off x="-304778" y="203228"/>
                        <a:ext cx="9753555" cy="6311872"/>
                      </a:xfrm>
                      <a:prstGeom prst="rect">
                        <a:avLst/>
                      </a:prstGeom>
                    </p:spPr>
                  </p:pic>
                </p:oleObj>
              </mc:Fallback>
            </mc:AlternateContent>
          </a:graphicData>
        </a:graphic>
      </p:graphicFrame>
    </p:spTree>
    <p:extLst>
      <p:ext uri="{BB962C8B-B14F-4D97-AF65-F5344CB8AC3E}">
        <p14:creationId xmlns:p14="http://schemas.microsoft.com/office/powerpoint/2010/main" val="1973215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1E9E5B-9016-C54F-BA73-F71A6F0256C0}"/>
              </a:ext>
            </a:extLst>
          </p:cNvPr>
          <p:cNvPicPr>
            <a:picLocks noChangeAspect="1"/>
          </p:cNvPicPr>
          <p:nvPr/>
        </p:nvPicPr>
        <p:blipFill>
          <a:blip r:embed="rId4"/>
          <a:stretch>
            <a:fillRect/>
          </a:stretch>
        </p:blipFill>
        <p:spPr>
          <a:xfrm>
            <a:off x="4641" y="0"/>
            <a:ext cx="9144000" cy="6858000"/>
          </a:xfrm>
          <a:prstGeom prst="rect">
            <a:avLst/>
          </a:prstGeom>
          <a:effectLst/>
        </p:spPr>
      </p:pic>
      <p:sp>
        <p:nvSpPr>
          <p:cNvPr id="3" name="Title 2"/>
          <p:cNvSpPr>
            <a:spLocks noGrp="1"/>
          </p:cNvSpPr>
          <p:nvPr>
            <p:ph type="title"/>
          </p:nvPr>
        </p:nvSpPr>
        <p:spPr/>
        <p:txBody>
          <a:bodyPr/>
          <a:lstStyle/>
          <a:p>
            <a:pPr algn="ctr"/>
            <a:r>
              <a:rPr lang="en-US" dirty="0"/>
              <a:t>Recreation</a:t>
            </a:r>
          </a:p>
        </p:txBody>
      </p:sp>
      <p:sp>
        <p:nvSpPr>
          <p:cNvPr id="2" name="Content Placeholder 1"/>
          <p:cNvSpPr>
            <a:spLocks noGrp="1"/>
          </p:cNvSpPr>
          <p:nvPr>
            <p:ph idx="1"/>
          </p:nvPr>
        </p:nvSpPr>
        <p:spPr/>
        <p:txBody>
          <a:bodyPr/>
          <a:lstStyle/>
          <a:p>
            <a:endParaRPr lang="en-US" dirty="0"/>
          </a:p>
        </p:txBody>
      </p:sp>
      <p:graphicFrame>
        <p:nvGraphicFramePr>
          <p:cNvPr id="5" name="Object 4"/>
          <p:cNvGraphicFramePr>
            <a:graphicFrameLocks noChangeAspect="1"/>
          </p:cNvGraphicFramePr>
          <p:nvPr>
            <p:extLst/>
          </p:nvPr>
        </p:nvGraphicFramePr>
        <p:xfrm>
          <a:off x="-247650" y="69849"/>
          <a:ext cx="9820275" cy="6355049"/>
        </p:xfrm>
        <a:graphic>
          <a:graphicData uri="http://schemas.openxmlformats.org/presentationml/2006/ole">
            <mc:AlternateContent xmlns:mc="http://schemas.openxmlformats.org/markup-compatibility/2006">
              <mc:Choice xmlns:v="urn:schemas-microsoft-com:vml" Requires="v">
                <p:oleObj spid="_x0000_s2052" name="Acrobat Document" r:id="rId5" imgW="11658397" imgH="7543800" progId="AcroExch.Document.11">
                  <p:embed/>
                </p:oleObj>
              </mc:Choice>
              <mc:Fallback>
                <p:oleObj name="Acrobat Document" r:id="rId5" imgW="11658397" imgH="7543800" progId="AcroExch.Document.11">
                  <p:embed/>
                  <p:pic>
                    <p:nvPicPr>
                      <p:cNvPr id="5" name="Object 4"/>
                      <p:cNvPicPr/>
                      <p:nvPr/>
                    </p:nvPicPr>
                    <p:blipFill>
                      <a:blip r:embed="rId6"/>
                      <a:stretch>
                        <a:fillRect/>
                      </a:stretch>
                    </p:blipFill>
                    <p:spPr>
                      <a:xfrm>
                        <a:off x="-247650" y="69849"/>
                        <a:ext cx="9820275" cy="6355049"/>
                      </a:xfrm>
                      <a:prstGeom prst="rect">
                        <a:avLst/>
                      </a:prstGeom>
                    </p:spPr>
                  </p:pic>
                </p:oleObj>
              </mc:Fallback>
            </mc:AlternateContent>
          </a:graphicData>
        </a:graphic>
      </p:graphicFrame>
    </p:spTree>
    <p:extLst>
      <p:ext uri="{BB962C8B-B14F-4D97-AF65-F5344CB8AC3E}">
        <p14:creationId xmlns:p14="http://schemas.microsoft.com/office/powerpoint/2010/main" val="3706888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1E9E5B-9016-C54F-BA73-F71A6F0256C0}"/>
              </a:ext>
            </a:extLst>
          </p:cNvPr>
          <p:cNvPicPr>
            <a:picLocks noChangeAspect="1"/>
          </p:cNvPicPr>
          <p:nvPr/>
        </p:nvPicPr>
        <p:blipFill>
          <a:blip r:embed="rId4"/>
          <a:stretch>
            <a:fillRect/>
          </a:stretch>
        </p:blipFill>
        <p:spPr>
          <a:xfrm>
            <a:off x="4641" y="0"/>
            <a:ext cx="9144000" cy="6858000"/>
          </a:xfrm>
          <a:prstGeom prst="rect">
            <a:avLst/>
          </a:prstGeom>
          <a:effectLst/>
        </p:spPr>
      </p:pic>
      <p:sp>
        <p:nvSpPr>
          <p:cNvPr id="2" name="Content Placeholder 1"/>
          <p:cNvSpPr>
            <a:spLocks noGrp="1"/>
          </p:cNvSpPr>
          <p:nvPr>
            <p:ph idx="1"/>
          </p:nvPr>
        </p:nvSpPr>
        <p:spPr/>
        <p:txBody>
          <a:bodyPr/>
          <a:lstStyle/>
          <a:p>
            <a:endParaRPr lang="en-US" dirty="0"/>
          </a:p>
        </p:txBody>
      </p:sp>
      <p:sp>
        <p:nvSpPr>
          <p:cNvPr id="6" name="Title 5"/>
          <p:cNvSpPr>
            <a:spLocks noGrp="1"/>
          </p:cNvSpPr>
          <p:nvPr>
            <p:ph type="title"/>
          </p:nvPr>
        </p:nvSpPr>
        <p:spPr/>
        <p:txBody>
          <a:bodyPr/>
          <a:lstStyle/>
          <a:p>
            <a:endParaRPr lang="en-US"/>
          </a:p>
        </p:txBody>
      </p:sp>
      <p:graphicFrame>
        <p:nvGraphicFramePr>
          <p:cNvPr id="7" name="Object 6"/>
          <p:cNvGraphicFramePr>
            <a:graphicFrameLocks noChangeAspect="1"/>
          </p:cNvGraphicFramePr>
          <p:nvPr>
            <p:extLst/>
          </p:nvPr>
        </p:nvGraphicFramePr>
        <p:xfrm>
          <a:off x="-133350" y="264840"/>
          <a:ext cx="9520668" cy="6161162"/>
        </p:xfrm>
        <a:graphic>
          <a:graphicData uri="http://schemas.openxmlformats.org/presentationml/2006/ole">
            <mc:AlternateContent xmlns:mc="http://schemas.openxmlformats.org/markup-compatibility/2006">
              <mc:Choice xmlns:v="urn:schemas-microsoft-com:vml" Requires="v">
                <p:oleObj spid="_x0000_s3076" name="Acrobat Document" r:id="rId5" imgW="11658397" imgH="7543800" progId="AcroExch.Document.11">
                  <p:embed/>
                </p:oleObj>
              </mc:Choice>
              <mc:Fallback>
                <p:oleObj name="Acrobat Document" r:id="rId5" imgW="11658397" imgH="7543800" progId="AcroExch.Document.11">
                  <p:embed/>
                  <p:pic>
                    <p:nvPicPr>
                      <p:cNvPr id="7" name="Object 6"/>
                      <p:cNvPicPr/>
                      <p:nvPr/>
                    </p:nvPicPr>
                    <p:blipFill>
                      <a:blip r:embed="rId6"/>
                      <a:stretch>
                        <a:fillRect/>
                      </a:stretch>
                    </p:blipFill>
                    <p:spPr>
                      <a:xfrm>
                        <a:off x="-133350" y="264840"/>
                        <a:ext cx="9520668" cy="6161162"/>
                      </a:xfrm>
                      <a:prstGeom prst="rect">
                        <a:avLst/>
                      </a:prstGeom>
                    </p:spPr>
                  </p:pic>
                </p:oleObj>
              </mc:Fallback>
            </mc:AlternateContent>
          </a:graphicData>
        </a:graphic>
      </p:graphicFrame>
    </p:spTree>
    <p:extLst>
      <p:ext uri="{BB962C8B-B14F-4D97-AF65-F5344CB8AC3E}">
        <p14:creationId xmlns:p14="http://schemas.microsoft.com/office/powerpoint/2010/main" val="1912005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Meeting Agenda</a:t>
            </a:r>
          </a:p>
        </p:txBody>
      </p:sp>
      <p:sp>
        <p:nvSpPr>
          <p:cNvPr id="3" name="Content Placeholder 2"/>
          <p:cNvSpPr>
            <a:spLocks noGrp="1"/>
          </p:cNvSpPr>
          <p:nvPr>
            <p:ph idx="1"/>
          </p:nvPr>
        </p:nvSpPr>
        <p:spPr>
          <a:xfrm>
            <a:off x="827700" y="1752600"/>
            <a:ext cx="6711654" cy="4195481"/>
          </a:xfrm>
        </p:spPr>
        <p:txBody>
          <a:bodyPr/>
          <a:lstStyle/>
          <a:p>
            <a:r>
              <a:rPr lang="en-US" dirty="0"/>
              <a:t>Introductions</a:t>
            </a:r>
          </a:p>
          <a:p>
            <a:endParaRPr lang="en-US" dirty="0"/>
          </a:p>
          <a:p>
            <a:r>
              <a:rPr lang="en-US" dirty="0"/>
              <a:t>Goal of Public Outreach</a:t>
            </a:r>
          </a:p>
          <a:p>
            <a:endParaRPr lang="en-US" dirty="0"/>
          </a:p>
          <a:p>
            <a:r>
              <a:rPr lang="en-US" dirty="0"/>
              <a:t>Project Overview</a:t>
            </a:r>
          </a:p>
          <a:p>
            <a:endParaRPr lang="en-US" dirty="0"/>
          </a:p>
          <a:p>
            <a:r>
              <a:rPr lang="en-US" dirty="0"/>
              <a:t>Federal Energy Regulatory Commission (FERC) Relicensing Process</a:t>
            </a:r>
          </a:p>
          <a:p>
            <a:endParaRPr lang="en-US" dirty="0"/>
          </a:p>
          <a:p>
            <a:r>
              <a:rPr lang="en-US" dirty="0"/>
              <a:t>Open Discussion Regarding Project-related Issues</a:t>
            </a:r>
          </a:p>
        </p:txBody>
      </p:sp>
    </p:spTree>
    <p:extLst>
      <p:ext uri="{BB962C8B-B14F-4D97-AF65-F5344CB8AC3E}">
        <p14:creationId xmlns:p14="http://schemas.microsoft.com/office/powerpoint/2010/main" val="1410471311"/>
      </p:ext>
    </p:extLst>
  </p:cSld>
  <p:clrMapOvr>
    <a:masterClrMapping/>
  </p:clrMapOvr>
  <p:transition>
    <p:zo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1E9E5B-9016-C54F-BA73-F71A6F0256C0}"/>
              </a:ext>
            </a:extLst>
          </p:cNvPr>
          <p:cNvPicPr>
            <a:picLocks noChangeAspect="1"/>
          </p:cNvPicPr>
          <p:nvPr/>
        </p:nvPicPr>
        <p:blipFill>
          <a:blip r:embed="rId3"/>
          <a:stretch>
            <a:fillRect/>
          </a:stretch>
        </p:blipFill>
        <p:spPr>
          <a:xfrm>
            <a:off x="4641" y="0"/>
            <a:ext cx="9144000" cy="6858000"/>
          </a:xfrm>
          <a:prstGeom prst="rect">
            <a:avLst/>
          </a:prstGeom>
          <a:effectLst/>
        </p:spPr>
      </p:pic>
      <p:sp>
        <p:nvSpPr>
          <p:cNvPr id="3" name="Title 2"/>
          <p:cNvSpPr>
            <a:spLocks noGrp="1"/>
          </p:cNvSpPr>
          <p:nvPr>
            <p:ph type="title"/>
          </p:nvPr>
        </p:nvSpPr>
        <p:spPr/>
        <p:txBody>
          <a:bodyPr/>
          <a:lstStyle/>
          <a:p>
            <a:pPr algn="ctr"/>
            <a:r>
              <a:rPr lang="en-US" dirty="0"/>
              <a:t>Shoreline management</a:t>
            </a:r>
          </a:p>
        </p:txBody>
      </p:sp>
      <p:sp>
        <p:nvSpPr>
          <p:cNvPr id="9" name="Content Placeholder 8"/>
          <p:cNvSpPr>
            <a:spLocks noGrp="1"/>
          </p:cNvSpPr>
          <p:nvPr>
            <p:ph idx="1"/>
          </p:nvPr>
        </p:nvSpPr>
        <p:spPr>
          <a:xfrm>
            <a:off x="628650" y="2055815"/>
            <a:ext cx="7886700" cy="4121148"/>
          </a:xfrm>
        </p:spPr>
        <p:txBody>
          <a:bodyPr/>
          <a:lstStyle/>
          <a:p>
            <a:r>
              <a:rPr lang="en-US" dirty="0"/>
              <a:t>US Army Corps of Engineers permits docks and shoreline maintenance between Thurmond dam and Stevens Creek dam.</a:t>
            </a:r>
          </a:p>
        </p:txBody>
      </p:sp>
    </p:spTree>
    <p:extLst>
      <p:ext uri="{BB962C8B-B14F-4D97-AF65-F5344CB8AC3E}">
        <p14:creationId xmlns:p14="http://schemas.microsoft.com/office/powerpoint/2010/main" val="1554998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1E9E5B-9016-C54F-BA73-F71A6F0256C0}"/>
              </a:ext>
            </a:extLst>
          </p:cNvPr>
          <p:cNvPicPr>
            <a:picLocks noChangeAspect="1"/>
          </p:cNvPicPr>
          <p:nvPr/>
        </p:nvPicPr>
        <p:blipFill>
          <a:blip r:embed="rId3"/>
          <a:stretch>
            <a:fillRect/>
          </a:stretch>
        </p:blipFill>
        <p:spPr>
          <a:xfrm>
            <a:off x="4641" y="0"/>
            <a:ext cx="9144000" cy="6858000"/>
          </a:xfrm>
          <a:prstGeom prst="rect">
            <a:avLst/>
          </a:prstGeom>
          <a:effectLst/>
        </p:spPr>
      </p:pic>
      <p:sp>
        <p:nvSpPr>
          <p:cNvPr id="3" name="Title 2"/>
          <p:cNvSpPr>
            <a:spLocks noGrp="1"/>
          </p:cNvSpPr>
          <p:nvPr>
            <p:ph type="title"/>
          </p:nvPr>
        </p:nvSpPr>
        <p:spPr/>
        <p:txBody>
          <a:bodyPr/>
          <a:lstStyle/>
          <a:p>
            <a:pPr algn="ctr"/>
            <a:r>
              <a:rPr lang="en-US" dirty="0"/>
              <a:t>Relicensing meetings</a:t>
            </a:r>
          </a:p>
        </p:txBody>
      </p:sp>
      <p:pic>
        <p:nvPicPr>
          <p:cNvPr id="6" name="Content Placeholder 5"/>
          <p:cNvPicPr>
            <a:picLocks noGrp="1" noChangeAspect="1"/>
          </p:cNvPicPr>
          <p:nvPr>
            <p:ph idx="1"/>
          </p:nvPr>
        </p:nvPicPr>
        <p:blipFill>
          <a:blip r:embed="rId4"/>
          <a:stretch>
            <a:fillRect/>
          </a:stretch>
        </p:blipFill>
        <p:spPr>
          <a:xfrm>
            <a:off x="129999" y="1674267"/>
            <a:ext cx="5140368" cy="4351338"/>
          </a:xfrm>
          <a:prstGeom prst="rect">
            <a:avLst/>
          </a:prstGeom>
          <a:effectLst>
            <a:outerShdw blurRad="50800" dist="38100" dir="2700000" algn="tl" rotWithShape="0">
              <a:prstClr val="black">
                <a:alpha val="40000"/>
              </a:prstClr>
            </a:outerShdw>
          </a:effectLst>
        </p:spPr>
      </p:pic>
      <p:sp>
        <p:nvSpPr>
          <p:cNvPr id="7" name="Rectangular Callout 6"/>
          <p:cNvSpPr/>
          <p:nvPr/>
        </p:nvSpPr>
        <p:spPr>
          <a:xfrm>
            <a:off x="3620729" y="3348741"/>
            <a:ext cx="1334730" cy="676099"/>
          </a:xfrm>
          <a:prstGeom prst="wedgeRectCallout">
            <a:avLst>
              <a:gd name="adj1" fmla="val 22031"/>
              <a:gd name="adj2" fmla="val -19812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Misty Lake Clubhouse</a:t>
            </a:r>
          </a:p>
        </p:txBody>
      </p:sp>
      <p:sp>
        <p:nvSpPr>
          <p:cNvPr id="8" name="TextBox 7"/>
          <p:cNvSpPr txBox="1"/>
          <p:nvPr/>
        </p:nvSpPr>
        <p:spPr>
          <a:xfrm>
            <a:off x="5468293" y="1690689"/>
            <a:ext cx="3545708"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SCE&amp;G Misty Lake Clubhouse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1280 </a:t>
            </a:r>
            <a:r>
              <a:rPr kumimoji="0" lang="en-US" sz="2200" b="0" i="0" u="none" strike="noStrike" kern="1200" cap="none" spc="0" normalizeH="0" baseline="0" noProof="0" dirty="0" err="1">
                <a:ln>
                  <a:noFill/>
                </a:ln>
                <a:solidFill>
                  <a:prstClr val="black"/>
                </a:solidFill>
                <a:effectLst/>
                <a:uLnTx/>
                <a:uFillTx/>
                <a:latin typeface="Calibri" panose="020F0502020204030204"/>
                <a:ea typeface="+mn-ea"/>
                <a:cs typeface="+mn-cs"/>
              </a:rPr>
              <a:t>Ascauga</a:t>
            </a: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 Lake Road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Calibri" panose="020F0502020204030204"/>
                <a:ea typeface="+mn-ea"/>
                <a:cs typeface="+mn-cs"/>
              </a:rPr>
              <a:t>North Augusta, SC 29841</a:t>
            </a:r>
          </a:p>
        </p:txBody>
      </p:sp>
    </p:spTree>
    <p:extLst>
      <p:ext uri="{BB962C8B-B14F-4D97-AF65-F5344CB8AC3E}">
        <p14:creationId xmlns:p14="http://schemas.microsoft.com/office/powerpoint/2010/main" val="2597498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1E9E5B-9016-C54F-BA73-F71A6F0256C0}"/>
              </a:ext>
            </a:extLst>
          </p:cNvPr>
          <p:cNvPicPr>
            <a:picLocks noChangeAspect="1"/>
          </p:cNvPicPr>
          <p:nvPr/>
        </p:nvPicPr>
        <p:blipFill>
          <a:blip r:embed="rId3"/>
          <a:stretch>
            <a:fillRect/>
          </a:stretch>
        </p:blipFill>
        <p:spPr>
          <a:xfrm>
            <a:off x="4641" y="0"/>
            <a:ext cx="9144000" cy="6858000"/>
          </a:xfrm>
          <a:prstGeom prst="rect">
            <a:avLst/>
          </a:prstGeom>
          <a:effectLst/>
        </p:spPr>
      </p:pic>
      <p:pic>
        <p:nvPicPr>
          <p:cNvPr id="3" name="Content Placeholder 2"/>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695325" y="28575"/>
            <a:ext cx="7753350" cy="5815013"/>
          </a:xfrm>
          <a:effectLst>
            <a:outerShdw blurRad="50800" dist="38100" dir="8100000" algn="tr" rotWithShape="0">
              <a:prstClr val="black">
                <a:alpha val="40000"/>
              </a:prstClr>
            </a:outerShdw>
          </a:effectLst>
        </p:spPr>
      </p:pic>
      <p:sp>
        <p:nvSpPr>
          <p:cNvPr id="5" name="Title 4"/>
          <p:cNvSpPr>
            <a:spLocks noGrp="1"/>
          </p:cNvSpPr>
          <p:nvPr>
            <p:ph type="title"/>
          </p:nvPr>
        </p:nvSpPr>
        <p:spPr/>
        <p:txBody>
          <a:bodyPr/>
          <a:lstStyle/>
          <a:p>
            <a:endParaRPr lang="en-US"/>
          </a:p>
        </p:txBody>
      </p:sp>
    </p:spTree>
    <p:extLst>
      <p:ext uri="{BB962C8B-B14F-4D97-AF65-F5344CB8AC3E}">
        <p14:creationId xmlns:p14="http://schemas.microsoft.com/office/powerpoint/2010/main" val="1309727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819912"/>
          </a:xfrm>
        </p:spPr>
        <p:txBody>
          <a:bodyPr>
            <a:normAutofit/>
          </a:bodyPr>
          <a:lstStyle/>
          <a:p>
            <a:r>
              <a:rPr lang="en-US" dirty="0"/>
              <a:t>What Is A Relicensing?</a:t>
            </a:r>
          </a:p>
        </p:txBody>
      </p:sp>
      <p:sp>
        <p:nvSpPr>
          <p:cNvPr id="3" name="Content Placeholder 2"/>
          <p:cNvSpPr>
            <a:spLocks noGrp="1"/>
          </p:cNvSpPr>
          <p:nvPr>
            <p:ph idx="1"/>
          </p:nvPr>
        </p:nvSpPr>
        <p:spPr>
          <a:xfrm>
            <a:off x="457200" y="1600200"/>
            <a:ext cx="8534400" cy="4495800"/>
          </a:xfrm>
        </p:spPr>
        <p:txBody>
          <a:bodyPr>
            <a:normAutofit fontScale="92500" lnSpcReduction="10000"/>
          </a:bodyPr>
          <a:lstStyle/>
          <a:p>
            <a:r>
              <a:rPr lang="en-US" dirty="0"/>
              <a:t>Non-federal hydropower projects are typically required to receive a permit (i.e. license) to operate from FERC.</a:t>
            </a:r>
          </a:p>
          <a:p>
            <a:endParaRPr lang="en-US" dirty="0"/>
          </a:p>
          <a:p>
            <a:r>
              <a:rPr lang="en-US" dirty="0"/>
              <a:t>Typically 40-50 year term of license.</a:t>
            </a:r>
          </a:p>
          <a:p>
            <a:endParaRPr lang="en-US" dirty="0"/>
          </a:p>
          <a:p>
            <a:r>
              <a:rPr lang="en-US" dirty="0"/>
              <a:t>Required to start relicensing at least 5 years before existing license expires.</a:t>
            </a:r>
          </a:p>
          <a:p>
            <a:endParaRPr lang="en-US" dirty="0"/>
          </a:p>
          <a:p>
            <a:r>
              <a:rPr lang="en-US" dirty="0"/>
              <a:t>Licensing/Relicensing process requires environmental review per the National Environmental Policy Act (“NEPA Review”).</a:t>
            </a:r>
          </a:p>
          <a:p>
            <a:endParaRPr lang="en-US" dirty="0"/>
          </a:p>
          <a:p>
            <a:r>
              <a:rPr lang="en-US" dirty="0"/>
              <a:t>Relicensing includes participation of state and federal resource agencies, non-governmental organizations, and interested public.</a:t>
            </a:r>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Tree>
  </p:cSld>
  <p:clrMapOvr>
    <a:masterClrMapping/>
  </p:clrMapOvr>
  <p:transition>
    <p:zoom/>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846322-494B-4431-9673-92DFD14B8437}"/>
              </a:ext>
            </a:extLst>
          </p:cNvPr>
          <p:cNvSpPr>
            <a:spLocks noGrp="1"/>
          </p:cNvSpPr>
          <p:nvPr>
            <p:ph type="title"/>
          </p:nvPr>
        </p:nvSpPr>
        <p:spPr/>
        <p:txBody>
          <a:bodyPr/>
          <a:lstStyle/>
          <a:p>
            <a:r>
              <a:rPr lang="en-US" dirty="0"/>
              <a:t>Big Picture – Relicensing Goals</a:t>
            </a:r>
          </a:p>
        </p:txBody>
      </p:sp>
      <p:sp>
        <p:nvSpPr>
          <p:cNvPr id="3" name="Content Placeholder 2">
            <a:extLst>
              <a:ext uri="{FF2B5EF4-FFF2-40B4-BE49-F238E27FC236}">
                <a16:creationId xmlns:a16="http://schemas.microsoft.com/office/drawing/2014/main" id="{55CD0077-236C-47F5-A169-730D4C4B39C0}"/>
              </a:ext>
            </a:extLst>
          </p:cNvPr>
          <p:cNvSpPr>
            <a:spLocks noGrp="1"/>
          </p:cNvSpPr>
          <p:nvPr>
            <p:ph idx="1"/>
          </p:nvPr>
        </p:nvSpPr>
        <p:spPr/>
        <p:txBody>
          <a:bodyPr>
            <a:normAutofit fontScale="92500" lnSpcReduction="10000"/>
          </a:bodyPr>
          <a:lstStyle/>
          <a:p>
            <a:r>
              <a:rPr lang="en-US" b="1" dirty="0"/>
              <a:t>Last FERC license issued in 1995; expires 10/31/25</a:t>
            </a:r>
          </a:p>
          <a:p>
            <a:r>
              <a:rPr lang="en-US" dirty="0"/>
              <a:t>Complete an Enhanced Traditional Licensing Process that encourages cooperative resolution of the issues.</a:t>
            </a:r>
          </a:p>
          <a:p>
            <a:r>
              <a:rPr lang="en-US" dirty="0"/>
              <a:t>Develop a complete license application that does the following:</a:t>
            </a:r>
          </a:p>
          <a:p>
            <a:pPr lvl="1"/>
            <a:r>
              <a:rPr lang="en-US" dirty="0"/>
              <a:t>Satisfies FERC’s regulations</a:t>
            </a:r>
          </a:p>
          <a:p>
            <a:pPr lvl="1"/>
            <a:r>
              <a:rPr lang="en-US" dirty="0"/>
              <a:t>Satisfies agencies’ requirements</a:t>
            </a:r>
          </a:p>
          <a:p>
            <a:pPr lvl="1"/>
            <a:r>
              <a:rPr lang="en-US" dirty="0"/>
              <a:t>Responds to and addresses public concerns</a:t>
            </a:r>
          </a:p>
          <a:p>
            <a:pPr marL="400050"/>
            <a:r>
              <a:rPr lang="en-US" dirty="0"/>
              <a:t>Retain operational flexibility to respond to upstream conditions.</a:t>
            </a:r>
          </a:p>
          <a:p>
            <a:pPr marL="400050"/>
            <a:r>
              <a:rPr lang="en-US" dirty="0"/>
              <a:t>Develop a Comprehensive Settlement Agreement</a:t>
            </a:r>
          </a:p>
          <a:p>
            <a:endParaRPr lang="en-US" dirty="0"/>
          </a:p>
        </p:txBody>
      </p:sp>
    </p:spTree>
    <p:extLst>
      <p:ext uri="{BB962C8B-B14F-4D97-AF65-F5344CB8AC3E}">
        <p14:creationId xmlns:p14="http://schemas.microsoft.com/office/powerpoint/2010/main" val="2561535721"/>
      </p:ext>
    </p:extLst>
  </p:cSld>
  <p:clrMapOvr>
    <a:masterClrMapping/>
  </p:clrMapOvr>
  <p:transition>
    <p:zo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4710" y="733070"/>
            <a:ext cx="7055380" cy="1400530"/>
          </a:xfrm>
        </p:spPr>
        <p:txBody>
          <a:bodyPr/>
          <a:lstStyle/>
          <a:p>
            <a:r>
              <a:rPr lang="en-US" dirty="0"/>
              <a:t>FERC Relicensing Process</a:t>
            </a:r>
          </a:p>
        </p:txBody>
      </p:sp>
      <p:sp>
        <p:nvSpPr>
          <p:cNvPr id="3" name="Content Placeholder 2"/>
          <p:cNvSpPr>
            <a:spLocks noGrp="1"/>
          </p:cNvSpPr>
          <p:nvPr>
            <p:ph idx="1"/>
          </p:nvPr>
        </p:nvSpPr>
        <p:spPr>
          <a:xfrm>
            <a:off x="827700" y="1524000"/>
            <a:ext cx="6711654" cy="4195481"/>
          </a:xfrm>
        </p:spPr>
        <p:txBody>
          <a:bodyPr>
            <a:noAutofit/>
          </a:bodyPr>
          <a:lstStyle/>
          <a:p>
            <a:r>
              <a:rPr lang="en-US" sz="2400" dirty="0"/>
              <a:t>Proposing to use FERC’s Traditional Licensing Process (TLP) with Enhanced Stakeholder Involvement</a:t>
            </a:r>
          </a:p>
          <a:p>
            <a:r>
              <a:rPr lang="en-US" sz="2400" dirty="0"/>
              <a:t>Why TLP?</a:t>
            </a:r>
          </a:p>
          <a:p>
            <a:pPr lvl="1"/>
            <a:r>
              <a:rPr lang="en-US" sz="2200" dirty="0"/>
              <a:t>Encourages issue resolution at the local level.</a:t>
            </a:r>
          </a:p>
          <a:p>
            <a:pPr lvl="1"/>
            <a:r>
              <a:rPr lang="en-US" sz="2200" dirty="0"/>
              <a:t>Proven success at other projects</a:t>
            </a:r>
          </a:p>
        </p:txBody>
      </p:sp>
    </p:spTree>
    <p:extLst>
      <p:ext uri="{BB962C8B-B14F-4D97-AF65-F5344CB8AC3E}">
        <p14:creationId xmlns:p14="http://schemas.microsoft.com/office/powerpoint/2010/main" val="3451075903"/>
      </p:ext>
    </p:extLst>
  </p:cSld>
  <p:clrMapOvr>
    <a:masterClrMapping/>
  </p:clrMapOvr>
  <p:transition>
    <p:zoom/>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74ECF7-6147-42FC-B122-DD226B5E9C4B}"/>
              </a:ext>
            </a:extLst>
          </p:cNvPr>
          <p:cNvSpPr>
            <a:spLocks noGrp="1"/>
          </p:cNvSpPr>
          <p:nvPr>
            <p:ph type="title"/>
          </p:nvPr>
        </p:nvSpPr>
        <p:spPr/>
        <p:txBody>
          <a:bodyPr/>
          <a:lstStyle/>
          <a:p>
            <a:r>
              <a:rPr lang="en-US" dirty="0"/>
              <a:t>TLP Timeline</a:t>
            </a:r>
          </a:p>
        </p:txBody>
      </p:sp>
      <p:sp>
        <p:nvSpPr>
          <p:cNvPr id="3" name="Content Placeholder 2">
            <a:extLst>
              <a:ext uri="{FF2B5EF4-FFF2-40B4-BE49-F238E27FC236}">
                <a16:creationId xmlns:a16="http://schemas.microsoft.com/office/drawing/2014/main" id="{A3250E18-0B5C-4AF5-B8BD-90CEE0B8AA67}"/>
              </a:ext>
            </a:extLst>
          </p:cNvPr>
          <p:cNvSpPr>
            <a:spLocks noGrp="1"/>
          </p:cNvSpPr>
          <p:nvPr>
            <p:ph idx="1"/>
          </p:nvPr>
        </p:nvSpPr>
        <p:spPr/>
        <p:txBody>
          <a:bodyPr/>
          <a:lstStyle/>
          <a:p>
            <a:r>
              <a:rPr lang="en-US" sz="2400" dirty="0"/>
              <a:t>First Stage (late 2018 through mid-2020)</a:t>
            </a:r>
          </a:p>
          <a:p>
            <a:pPr lvl="1"/>
            <a:r>
              <a:rPr lang="en-US" sz="2400" dirty="0"/>
              <a:t>Preliminary Issues Scoping</a:t>
            </a:r>
          </a:p>
          <a:p>
            <a:pPr lvl="1"/>
            <a:endParaRPr lang="en-US" sz="2400" dirty="0"/>
          </a:p>
          <a:p>
            <a:pPr lvl="1"/>
            <a:r>
              <a:rPr lang="en-US" sz="2400" dirty="0"/>
              <a:t>Issuance of Pre-Application Document (PAD) and first official relicensing meeting (Joint Agency Meeting)</a:t>
            </a:r>
          </a:p>
          <a:p>
            <a:endParaRPr lang="en-US" dirty="0"/>
          </a:p>
        </p:txBody>
      </p:sp>
    </p:spTree>
    <p:extLst>
      <p:ext uri="{BB962C8B-B14F-4D97-AF65-F5344CB8AC3E}">
        <p14:creationId xmlns:p14="http://schemas.microsoft.com/office/powerpoint/2010/main" val="2472352610"/>
      </p:ext>
    </p:extLst>
  </p:cSld>
  <p:clrMapOvr>
    <a:masterClrMapping/>
  </p:clrMapOvr>
  <p:transition>
    <p:zo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EBEBEB"/>
                </a:solidFill>
              </a:rPr>
              <a:t>TLP Timeline (cont.)</a:t>
            </a:r>
            <a:endParaRPr lang="en-US" dirty="0"/>
          </a:p>
        </p:txBody>
      </p:sp>
      <p:sp>
        <p:nvSpPr>
          <p:cNvPr id="3" name="Content Placeholder 2"/>
          <p:cNvSpPr>
            <a:spLocks noGrp="1"/>
          </p:cNvSpPr>
          <p:nvPr>
            <p:ph idx="1"/>
          </p:nvPr>
        </p:nvSpPr>
        <p:spPr/>
        <p:txBody>
          <a:bodyPr/>
          <a:lstStyle/>
          <a:p>
            <a:r>
              <a:rPr lang="en-US" sz="2400" dirty="0"/>
              <a:t>Second Stage (Late 2020- mid 2023)</a:t>
            </a:r>
          </a:p>
          <a:p>
            <a:pPr lvl="1"/>
            <a:r>
              <a:rPr lang="en-US" sz="2400" dirty="0"/>
              <a:t>Environmental resource studies</a:t>
            </a:r>
          </a:p>
          <a:p>
            <a:pPr lvl="1"/>
            <a:endParaRPr lang="en-US" sz="2400" dirty="0"/>
          </a:p>
          <a:p>
            <a:pPr lvl="1"/>
            <a:r>
              <a:rPr lang="en-US" sz="2400" dirty="0"/>
              <a:t>Draft License Application (DLA)</a:t>
            </a:r>
          </a:p>
          <a:p>
            <a:pPr lvl="1"/>
            <a:endParaRPr lang="en-US" sz="2400" dirty="0"/>
          </a:p>
          <a:p>
            <a:r>
              <a:rPr lang="en-US" sz="2400" dirty="0"/>
              <a:t>Third Stage (Mid 2023-2025)</a:t>
            </a:r>
          </a:p>
          <a:p>
            <a:pPr lvl="1"/>
            <a:r>
              <a:rPr lang="en-US" sz="2400" dirty="0"/>
              <a:t>Final License Application</a:t>
            </a:r>
            <a:endParaRPr lang="en-US" dirty="0"/>
          </a:p>
        </p:txBody>
      </p:sp>
    </p:spTree>
    <p:extLst>
      <p:ext uri="{BB962C8B-B14F-4D97-AF65-F5344CB8AC3E}">
        <p14:creationId xmlns:p14="http://schemas.microsoft.com/office/powerpoint/2010/main" val="3182880057"/>
      </p:ext>
    </p:extLst>
  </p:cSld>
  <p:clrMapOvr>
    <a:masterClrMapping/>
  </p:clrMapOvr>
  <p:transition>
    <p:zoom/>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6D846-CE69-4D67-860D-2B40E1FDBA01}"/>
              </a:ext>
            </a:extLst>
          </p:cNvPr>
          <p:cNvSpPr>
            <a:spLocks noGrp="1"/>
          </p:cNvSpPr>
          <p:nvPr>
            <p:ph type="title"/>
          </p:nvPr>
        </p:nvSpPr>
        <p:spPr/>
        <p:txBody>
          <a:bodyPr/>
          <a:lstStyle/>
          <a:p>
            <a:r>
              <a:rPr lang="en-US" dirty="0"/>
              <a:t>Potential Agencies and Stakeholders</a:t>
            </a:r>
            <a:br>
              <a:rPr lang="en-US" sz="2000" dirty="0"/>
            </a:br>
            <a:r>
              <a:rPr lang="en-US" sz="2000" dirty="0"/>
              <a:t>Federal: NMFS, USACE, USFWS, USFS</a:t>
            </a:r>
            <a:br>
              <a:rPr lang="en-US" sz="2000" dirty="0"/>
            </a:br>
            <a:r>
              <a:rPr lang="en-US" sz="2000" dirty="0"/>
              <a:t>NGO: American Rivers, American Whitewater, Riverkeeper</a:t>
            </a:r>
          </a:p>
        </p:txBody>
      </p:sp>
      <p:sp>
        <p:nvSpPr>
          <p:cNvPr id="4" name="Text Placeholder 3">
            <a:extLst>
              <a:ext uri="{FF2B5EF4-FFF2-40B4-BE49-F238E27FC236}">
                <a16:creationId xmlns:a16="http://schemas.microsoft.com/office/drawing/2014/main" id="{198B901D-D131-47B8-BC2D-F921CEE0BD30}"/>
              </a:ext>
            </a:extLst>
          </p:cNvPr>
          <p:cNvSpPr>
            <a:spLocks noGrp="1"/>
          </p:cNvSpPr>
          <p:nvPr>
            <p:ph type="body" idx="1"/>
          </p:nvPr>
        </p:nvSpPr>
        <p:spPr>
          <a:xfrm>
            <a:off x="811424" y="2514600"/>
            <a:ext cx="3298112" cy="576262"/>
          </a:xfrm>
        </p:spPr>
        <p:txBody>
          <a:bodyPr/>
          <a:lstStyle/>
          <a:p>
            <a:r>
              <a:rPr lang="en-US" u="sng" dirty="0"/>
              <a:t>South Carolina</a:t>
            </a:r>
            <a:endParaRPr lang="en-US" dirty="0"/>
          </a:p>
        </p:txBody>
      </p:sp>
      <p:sp>
        <p:nvSpPr>
          <p:cNvPr id="5" name="Content Placeholder 4">
            <a:extLst>
              <a:ext uri="{FF2B5EF4-FFF2-40B4-BE49-F238E27FC236}">
                <a16:creationId xmlns:a16="http://schemas.microsoft.com/office/drawing/2014/main" id="{A033CD30-AB17-43AD-888F-4EEFCE829157}"/>
              </a:ext>
            </a:extLst>
          </p:cNvPr>
          <p:cNvSpPr>
            <a:spLocks noGrp="1"/>
          </p:cNvSpPr>
          <p:nvPr>
            <p:ph sz="half" idx="2"/>
          </p:nvPr>
        </p:nvSpPr>
        <p:spPr>
          <a:xfrm>
            <a:off x="811423" y="2667000"/>
            <a:ext cx="3298113" cy="3741738"/>
          </a:xfrm>
        </p:spPr>
        <p:txBody>
          <a:bodyPr/>
          <a:lstStyle/>
          <a:p>
            <a:endParaRPr lang="en-US" u="sng" dirty="0"/>
          </a:p>
          <a:p>
            <a:pPr lvl="1"/>
            <a:r>
              <a:rPr lang="en-US" dirty="0"/>
              <a:t>SC DHEC</a:t>
            </a:r>
          </a:p>
          <a:p>
            <a:pPr lvl="1"/>
            <a:r>
              <a:rPr lang="en-US" dirty="0"/>
              <a:t>SC DNR</a:t>
            </a:r>
          </a:p>
          <a:p>
            <a:pPr lvl="1"/>
            <a:r>
              <a:rPr lang="en-US" dirty="0"/>
              <a:t>Edgefield County Water &amp; Sewer Auth.</a:t>
            </a:r>
          </a:p>
          <a:p>
            <a:pPr lvl="1"/>
            <a:r>
              <a:rPr lang="en-US" dirty="0"/>
              <a:t>Edgefield Planning Commission</a:t>
            </a:r>
          </a:p>
          <a:p>
            <a:pPr lvl="1"/>
            <a:r>
              <a:rPr lang="en-US" dirty="0"/>
              <a:t>SC Dept. Of Archives and History	</a:t>
            </a:r>
          </a:p>
          <a:p>
            <a:endParaRPr lang="en-US" dirty="0"/>
          </a:p>
        </p:txBody>
      </p:sp>
      <p:sp>
        <p:nvSpPr>
          <p:cNvPr id="6" name="Text Placeholder 5">
            <a:extLst>
              <a:ext uri="{FF2B5EF4-FFF2-40B4-BE49-F238E27FC236}">
                <a16:creationId xmlns:a16="http://schemas.microsoft.com/office/drawing/2014/main" id="{4989E12D-4295-4DA2-8208-CF2BF239C2C1}"/>
              </a:ext>
            </a:extLst>
          </p:cNvPr>
          <p:cNvSpPr>
            <a:spLocks noGrp="1"/>
          </p:cNvSpPr>
          <p:nvPr>
            <p:ph type="body" sz="quarter" idx="3"/>
          </p:nvPr>
        </p:nvSpPr>
        <p:spPr>
          <a:xfrm>
            <a:off x="4241976" y="2471738"/>
            <a:ext cx="3298113" cy="576262"/>
          </a:xfrm>
        </p:spPr>
        <p:txBody>
          <a:bodyPr/>
          <a:lstStyle/>
          <a:p>
            <a:r>
              <a:rPr lang="en-US" u="sng" dirty="0"/>
              <a:t>Georgia</a:t>
            </a:r>
          </a:p>
        </p:txBody>
      </p:sp>
      <p:sp>
        <p:nvSpPr>
          <p:cNvPr id="7" name="Content Placeholder 6">
            <a:extLst>
              <a:ext uri="{FF2B5EF4-FFF2-40B4-BE49-F238E27FC236}">
                <a16:creationId xmlns:a16="http://schemas.microsoft.com/office/drawing/2014/main" id="{91097E74-AEB5-45AB-ABA5-B6060F80FD61}"/>
              </a:ext>
            </a:extLst>
          </p:cNvPr>
          <p:cNvSpPr>
            <a:spLocks noGrp="1"/>
          </p:cNvSpPr>
          <p:nvPr>
            <p:ph sz="quarter" idx="4"/>
          </p:nvPr>
        </p:nvSpPr>
        <p:spPr>
          <a:xfrm>
            <a:off x="4241976" y="3048000"/>
            <a:ext cx="3298113" cy="3741738"/>
          </a:xfrm>
        </p:spPr>
        <p:txBody>
          <a:bodyPr/>
          <a:lstStyle/>
          <a:p>
            <a:pPr lvl="1"/>
            <a:r>
              <a:rPr lang="en-US" dirty="0"/>
              <a:t>Georgia DNR – Environmental Protection Division (401)</a:t>
            </a:r>
          </a:p>
          <a:p>
            <a:pPr lvl="1"/>
            <a:r>
              <a:rPr lang="en-US" dirty="0"/>
              <a:t>Georgia DNR</a:t>
            </a:r>
          </a:p>
          <a:p>
            <a:pPr lvl="1"/>
            <a:r>
              <a:rPr lang="en-US" dirty="0"/>
              <a:t>City of Augusta</a:t>
            </a:r>
          </a:p>
          <a:p>
            <a:pPr lvl="1"/>
            <a:r>
              <a:rPr lang="en-US" dirty="0"/>
              <a:t>Georgia Forestry Commission</a:t>
            </a:r>
          </a:p>
          <a:p>
            <a:pPr lvl="1"/>
            <a:r>
              <a:rPr lang="en-US" dirty="0"/>
              <a:t>Georgia Geologic Survey</a:t>
            </a:r>
          </a:p>
          <a:p>
            <a:pPr lvl="1"/>
            <a:r>
              <a:rPr lang="en-US" dirty="0"/>
              <a:t>Georgia Historic Preservation Division</a:t>
            </a:r>
          </a:p>
          <a:p>
            <a:endParaRPr lang="en-US" dirty="0"/>
          </a:p>
        </p:txBody>
      </p:sp>
    </p:spTree>
    <p:extLst>
      <p:ext uri="{BB962C8B-B14F-4D97-AF65-F5344CB8AC3E}">
        <p14:creationId xmlns:p14="http://schemas.microsoft.com/office/powerpoint/2010/main" val="556202437"/>
      </p:ext>
    </p:extLst>
  </p:cSld>
  <p:clrMapOvr>
    <a:masterClrMapping/>
  </p:clrMapOvr>
  <p:transition>
    <p:zoom/>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1AA6FA-97ED-4C82-A57A-5318BC989DA4}"/>
              </a:ext>
            </a:extLst>
          </p:cNvPr>
          <p:cNvSpPr>
            <a:spLocks noGrp="1"/>
          </p:cNvSpPr>
          <p:nvPr>
            <p:ph type="title"/>
          </p:nvPr>
        </p:nvSpPr>
        <p:spPr/>
        <p:txBody>
          <a:bodyPr/>
          <a:lstStyle/>
          <a:p>
            <a:r>
              <a:rPr lang="en-US" dirty="0"/>
              <a:t>What can you expect?</a:t>
            </a:r>
          </a:p>
        </p:txBody>
      </p:sp>
      <p:sp>
        <p:nvSpPr>
          <p:cNvPr id="3" name="Content Placeholder 2">
            <a:extLst>
              <a:ext uri="{FF2B5EF4-FFF2-40B4-BE49-F238E27FC236}">
                <a16:creationId xmlns:a16="http://schemas.microsoft.com/office/drawing/2014/main" id="{79537835-B573-49ED-BF7F-74BEE47B7C43}"/>
              </a:ext>
            </a:extLst>
          </p:cNvPr>
          <p:cNvSpPr>
            <a:spLocks noGrp="1"/>
          </p:cNvSpPr>
          <p:nvPr>
            <p:ph idx="1"/>
          </p:nvPr>
        </p:nvSpPr>
        <p:spPr/>
        <p:txBody>
          <a:bodyPr/>
          <a:lstStyle/>
          <a:p>
            <a:r>
              <a:rPr lang="en-US" dirty="0"/>
              <a:t>Stakeholder education on hydropower and hydro licensing</a:t>
            </a:r>
          </a:p>
          <a:p>
            <a:r>
              <a:rPr lang="en-US" dirty="0"/>
              <a:t>Resource-specific working group meetings.</a:t>
            </a:r>
          </a:p>
          <a:p>
            <a:r>
              <a:rPr lang="en-US" dirty="0"/>
              <a:t>Public update meetings.</a:t>
            </a:r>
          </a:p>
          <a:p>
            <a:r>
              <a:rPr lang="en-US" dirty="0"/>
              <a:t>Developing and enhancing relationships between SCE&amp;G, agencies, NGO’s and the public.</a:t>
            </a:r>
          </a:p>
          <a:p>
            <a:r>
              <a:rPr lang="en-US" dirty="0"/>
              <a:t>The use of electronic filing and document transmittal (website, e-filing, email, etc.).</a:t>
            </a:r>
          </a:p>
          <a:p>
            <a:endParaRPr lang="en-US" dirty="0"/>
          </a:p>
        </p:txBody>
      </p:sp>
    </p:spTree>
    <p:extLst>
      <p:ext uri="{BB962C8B-B14F-4D97-AF65-F5344CB8AC3E}">
        <p14:creationId xmlns:p14="http://schemas.microsoft.com/office/powerpoint/2010/main" val="3920794570"/>
      </p:ext>
    </p:extLst>
  </p:cSld>
  <p:clrMapOvr>
    <a:masterClrMapping/>
  </p:clrMapOvr>
  <p:transition>
    <p:zo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2C52A-F08B-4C24-802F-7FAD0CC9266B}"/>
              </a:ext>
            </a:extLst>
          </p:cNvPr>
          <p:cNvSpPr>
            <a:spLocks noGrp="1"/>
          </p:cNvSpPr>
          <p:nvPr>
            <p:ph type="title"/>
          </p:nvPr>
        </p:nvSpPr>
        <p:spPr/>
        <p:txBody>
          <a:bodyPr/>
          <a:lstStyle/>
          <a:p>
            <a:r>
              <a:rPr lang="en-US" sz="3200" dirty="0"/>
              <a:t>Goal of Today’s Public Outreach Meetings</a:t>
            </a:r>
          </a:p>
        </p:txBody>
      </p:sp>
      <p:sp>
        <p:nvSpPr>
          <p:cNvPr id="3" name="Content Placeholder 2">
            <a:extLst>
              <a:ext uri="{FF2B5EF4-FFF2-40B4-BE49-F238E27FC236}">
                <a16:creationId xmlns:a16="http://schemas.microsoft.com/office/drawing/2014/main" id="{82469418-2B98-4884-B50F-B8DDD4145D23}"/>
              </a:ext>
            </a:extLst>
          </p:cNvPr>
          <p:cNvSpPr>
            <a:spLocks noGrp="1"/>
          </p:cNvSpPr>
          <p:nvPr>
            <p:ph idx="1"/>
          </p:nvPr>
        </p:nvSpPr>
        <p:spPr>
          <a:xfrm>
            <a:off x="1213146" y="1905000"/>
            <a:ext cx="6711654" cy="4195481"/>
          </a:xfrm>
        </p:spPr>
        <p:txBody>
          <a:bodyPr>
            <a:normAutofit/>
          </a:bodyPr>
          <a:lstStyle/>
          <a:p>
            <a:pPr marL="0" indent="0" algn="ctr">
              <a:buNone/>
            </a:pPr>
            <a:endParaRPr lang="en-US" sz="2400" dirty="0"/>
          </a:p>
          <a:p>
            <a:pPr marL="0" indent="0" algn="ctr">
              <a:buNone/>
            </a:pPr>
            <a:r>
              <a:rPr lang="en-US" sz="3200" dirty="0"/>
              <a:t>The goal of relicensing public outreach is to provide a relaxed atmosphere in which to discuss potential project issues with interested stakeholders</a:t>
            </a:r>
          </a:p>
        </p:txBody>
      </p:sp>
    </p:spTree>
    <p:extLst>
      <p:ext uri="{BB962C8B-B14F-4D97-AF65-F5344CB8AC3E}">
        <p14:creationId xmlns:p14="http://schemas.microsoft.com/office/powerpoint/2010/main" val="2615266605"/>
      </p:ext>
    </p:extLst>
  </p:cSld>
  <p:clrMapOvr>
    <a:masterClrMapping/>
  </p:clrMapOvr>
  <p:transition>
    <p:zo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F02C8-BEC3-4396-BA9A-FECE46B30681}"/>
              </a:ext>
            </a:extLst>
          </p:cNvPr>
          <p:cNvSpPr>
            <a:spLocks noGrp="1"/>
          </p:cNvSpPr>
          <p:nvPr>
            <p:ph type="title"/>
          </p:nvPr>
        </p:nvSpPr>
        <p:spPr/>
        <p:txBody>
          <a:bodyPr/>
          <a:lstStyle/>
          <a:p>
            <a:r>
              <a:rPr lang="en-US" dirty="0"/>
              <a:t>Resource Conservation Groups</a:t>
            </a:r>
          </a:p>
        </p:txBody>
      </p:sp>
      <p:sp>
        <p:nvSpPr>
          <p:cNvPr id="3" name="Content Placeholder 2">
            <a:extLst>
              <a:ext uri="{FF2B5EF4-FFF2-40B4-BE49-F238E27FC236}">
                <a16:creationId xmlns:a16="http://schemas.microsoft.com/office/drawing/2014/main" id="{00B2439C-FF8A-4039-A039-978C1A9E92ED}"/>
              </a:ext>
            </a:extLst>
          </p:cNvPr>
          <p:cNvSpPr>
            <a:spLocks noGrp="1"/>
          </p:cNvSpPr>
          <p:nvPr>
            <p:ph idx="1"/>
          </p:nvPr>
        </p:nvSpPr>
        <p:spPr/>
        <p:txBody>
          <a:bodyPr/>
          <a:lstStyle/>
          <a:p>
            <a:r>
              <a:rPr lang="en-US" dirty="0"/>
              <a:t>Fish, Wildlife and Water Quality</a:t>
            </a:r>
          </a:p>
          <a:p>
            <a:endParaRPr lang="en-US" dirty="0"/>
          </a:p>
          <a:p>
            <a:r>
              <a:rPr lang="en-US" dirty="0"/>
              <a:t>Lake, Land and Recreation Management</a:t>
            </a:r>
          </a:p>
          <a:p>
            <a:endParaRPr lang="en-US" dirty="0"/>
          </a:p>
          <a:p>
            <a:r>
              <a:rPr lang="en-US" dirty="0"/>
              <a:t>Project Operations</a:t>
            </a:r>
          </a:p>
          <a:p>
            <a:endParaRPr lang="en-US" dirty="0"/>
          </a:p>
          <a:p>
            <a:endParaRPr lang="en-US" dirty="0"/>
          </a:p>
          <a:p>
            <a:pPr marL="0" indent="0">
              <a:buNone/>
            </a:pPr>
            <a:r>
              <a:rPr lang="en-US" dirty="0"/>
              <a:t>*Cultural resources will be evaluated under consultation guidelines as defined by Section 106 of the Historic Preservation Act</a:t>
            </a:r>
          </a:p>
        </p:txBody>
      </p:sp>
    </p:spTree>
    <p:extLst>
      <p:ext uri="{BB962C8B-B14F-4D97-AF65-F5344CB8AC3E}">
        <p14:creationId xmlns:p14="http://schemas.microsoft.com/office/powerpoint/2010/main" val="934974932"/>
      </p:ext>
    </p:extLst>
  </p:cSld>
  <p:clrMapOvr>
    <a:masterClrMapping/>
  </p:clrMapOvr>
  <p:transition>
    <p:zoom/>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31ED5-39CE-45EB-BC08-7F958EAB676D}"/>
              </a:ext>
            </a:extLst>
          </p:cNvPr>
          <p:cNvSpPr>
            <a:spLocks noGrp="1"/>
          </p:cNvSpPr>
          <p:nvPr>
            <p:ph type="title"/>
          </p:nvPr>
        </p:nvSpPr>
        <p:spPr/>
        <p:txBody>
          <a:bodyPr/>
          <a:lstStyle/>
          <a:p>
            <a:r>
              <a:rPr lang="en-US" dirty="0"/>
              <a:t>What is expected of participants?</a:t>
            </a:r>
          </a:p>
        </p:txBody>
      </p:sp>
      <p:sp>
        <p:nvSpPr>
          <p:cNvPr id="3" name="Content Placeholder 2">
            <a:extLst>
              <a:ext uri="{FF2B5EF4-FFF2-40B4-BE49-F238E27FC236}">
                <a16:creationId xmlns:a16="http://schemas.microsoft.com/office/drawing/2014/main" id="{E49C6B7C-44BE-4BF0-998D-351231107C73}"/>
              </a:ext>
            </a:extLst>
          </p:cNvPr>
          <p:cNvSpPr>
            <a:spLocks noGrp="1"/>
          </p:cNvSpPr>
          <p:nvPr>
            <p:ph idx="1"/>
          </p:nvPr>
        </p:nvSpPr>
        <p:spPr/>
        <p:txBody>
          <a:bodyPr/>
          <a:lstStyle/>
          <a:p>
            <a:r>
              <a:rPr lang="en-US" dirty="0"/>
              <a:t>Timely submittal of comments</a:t>
            </a:r>
          </a:p>
          <a:p>
            <a:r>
              <a:rPr lang="en-US" dirty="0"/>
              <a:t>Courteous and timely attendance at meetings</a:t>
            </a:r>
          </a:p>
          <a:p>
            <a:r>
              <a:rPr lang="en-US" dirty="0"/>
              <a:t>Focus on understanding and resolving issues</a:t>
            </a:r>
          </a:p>
          <a:p>
            <a:r>
              <a:rPr lang="en-US" dirty="0"/>
              <a:t>Use as much existing data as possible</a:t>
            </a:r>
          </a:p>
          <a:p>
            <a:r>
              <a:rPr lang="en-US" dirty="0"/>
              <a:t>Develop study scopes and information pertinent to Project operation and impacts (“project nexus”)  </a:t>
            </a:r>
          </a:p>
          <a:p>
            <a:r>
              <a:rPr lang="en-US" dirty="0"/>
              <a:t>Be mindful of overall relicensing and study costs</a:t>
            </a:r>
          </a:p>
        </p:txBody>
      </p:sp>
    </p:spTree>
    <p:extLst>
      <p:ext uri="{BB962C8B-B14F-4D97-AF65-F5344CB8AC3E}">
        <p14:creationId xmlns:p14="http://schemas.microsoft.com/office/powerpoint/2010/main" val="1328953160"/>
      </p:ext>
    </p:extLst>
  </p:cSld>
  <p:clrMapOvr>
    <a:masterClrMapping/>
  </p:clrMapOvr>
  <p:transition>
    <p:zoom/>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819912"/>
          </a:xfrm>
        </p:spPr>
        <p:txBody>
          <a:bodyPr>
            <a:noAutofit/>
          </a:bodyPr>
          <a:lstStyle/>
          <a:p>
            <a:r>
              <a:rPr lang="en-US" sz="3200" dirty="0"/>
              <a:t>Project Number and the FERC E-Library</a:t>
            </a:r>
          </a:p>
        </p:txBody>
      </p:sp>
      <p:sp>
        <p:nvSpPr>
          <p:cNvPr id="3" name="Content Placeholder 2"/>
          <p:cNvSpPr>
            <a:spLocks noGrp="1"/>
          </p:cNvSpPr>
          <p:nvPr>
            <p:ph idx="1"/>
          </p:nvPr>
        </p:nvSpPr>
        <p:spPr>
          <a:xfrm>
            <a:off x="457200" y="1066800"/>
            <a:ext cx="8534400" cy="4495800"/>
          </a:xfrm>
        </p:spPr>
        <p:txBody>
          <a:bodyPr>
            <a:normAutofit/>
          </a:bodyPr>
          <a:lstStyle/>
          <a:p>
            <a:r>
              <a:rPr lang="en-US" dirty="0"/>
              <a:t>FERC Project Number – “P-2535”</a:t>
            </a:r>
          </a:p>
          <a:p>
            <a:r>
              <a:rPr lang="en-US" dirty="0">
                <a:hlinkClick r:id="rId3"/>
              </a:rPr>
              <a:t>www.ferc.gov</a:t>
            </a:r>
            <a:r>
              <a:rPr lang="en-US" dirty="0"/>
              <a:t> (</a:t>
            </a:r>
            <a:r>
              <a:rPr lang="en-US" dirty="0" err="1"/>
              <a:t>elibrary</a:t>
            </a:r>
            <a:r>
              <a:rPr lang="en-US" dirty="0"/>
              <a:t> at top right corner)</a:t>
            </a:r>
          </a:p>
          <a:p>
            <a:endParaRPr lang="en-US" dirty="0"/>
          </a:p>
          <a:p>
            <a:endParaRPr lang="en-US" dirty="0"/>
          </a:p>
          <a:p>
            <a:endParaRPr lang="en-US" dirty="0"/>
          </a:p>
          <a:p>
            <a:endParaRPr lang="en-US" dirty="0"/>
          </a:p>
          <a:p>
            <a:endParaRPr lang="en-US" dirty="0"/>
          </a:p>
        </p:txBody>
      </p:sp>
      <p:pic>
        <p:nvPicPr>
          <p:cNvPr id="4" name="Picture 3">
            <a:extLst>
              <a:ext uri="{FF2B5EF4-FFF2-40B4-BE49-F238E27FC236}">
                <a16:creationId xmlns:a16="http://schemas.microsoft.com/office/drawing/2014/main" id="{7A0AEE9A-FA1D-41E1-9B09-893E448198C0}"/>
              </a:ext>
            </a:extLst>
          </p:cNvPr>
          <p:cNvPicPr>
            <a:picLocks noChangeAspect="1"/>
          </p:cNvPicPr>
          <p:nvPr/>
        </p:nvPicPr>
        <p:blipFill rotWithShape="1">
          <a:blip r:embed="rId4"/>
          <a:srcRect t="12963" r="2500" b="7037"/>
          <a:stretch/>
        </p:blipFill>
        <p:spPr>
          <a:xfrm>
            <a:off x="76200" y="2209800"/>
            <a:ext cx="8915400" cy="4114800"/>
          </a:xfrm>
          <a:prstGeom prst="rect">
            <a:avLst/>
          </a:prstGeom>
        </p:spPr>
      </p:pic>
    </p:spTree>
    <p:extLst>
      <p:ext uri="{BB962C8B-B14F-4D97-AF65-F5344CB8AC3E}">
        <p14:creationId xmlns:p14="http://schemas.microsoft.com/office/powerpoint/2010/main" val="2604343165"/>
      </p:ext>
    </p:extLst>
  </p:cSld>
  <p:clrMapOvr>
    <a:masterClrMapping/>
  </p:clrMapOvr>
  <p:transition>
    <p:zo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928D4F6-121A-473D-B621-7FF1CFFA50C6}"/>
              </a:ext>
            </a:extLst>
          </p:cNvPr>
          <p:cNvPicPr>
            <a:picLocks noGrp="1" noChangeAspect="1"/>
          </p:cNvPicPr>
          <p:nvPr>
            <p:ph idx="1"/>
          </p:nvPr>
        </p:nvPicPr>
        <p:blipFill rotWithShape="1">
          <a:blip r:embed="rId3"/>
          <a:srcRect l="19466" t="14742" r="19229" b="8562"/>
          <a:stretch/>
        </p:blipFill>
        <p:spPr>
          <a:xfrm>
            <a:off x="1104900" y="1295400"/>
            <a:ext cx="6934200" cy="4879622"/>
          </a:xfrm>
          <a:prstGeom prst="rect">
            <a:avLst/>
          </a:prstGeom>
        </p:spPr>
      </p:pic>
      <p:sp>
        <p:nvSpPr>
          <p:cNvPr id="2" name="Title 1">
            <a:extLst>
              <a:ext uri="{FF2B5EF4-FFF2-40B4-BE49-F238E27FC236}">
                <a16:creationId xmlns:a16="http://schemas.microsoft.com/office/drawing/2014/main" id="{31531F34-787F-42B9-BAE9-990892A9FC47}"/>
              </a:ext>
            </a:extLst>
          </p:cNvPr>
          <p:cNvSpPr>
            <a:spLocks noGrp="1"/>
          </p:cNvSpPr>
          <p:nvPr>
            <p:ph type="title"/>
          </p:nvPr>
        </p:nvSpPr>
        <p:spPr/>
        <p:txBody>
          <a:bodyPr/>
          <a:lstStyle/>
          <a:p>
            <a:r>
              <a:rPr lang="en-US" sz="3200" dirty="0"/>
              <a:t>www.stevenscreekrelicense.com</a:t>
            </a:r>
          </a:p>
        </p:txBody>
      </p:sp>
    </p:spTree>
    <p:extLst>
      <p:ext uri="{BB962C8B-B14F-4D97-AF65-F5344CB8AC3E}">
        <p14:creationId xmlns:p14="http://schemas.microsoft.com/office/powerpoint/2010/main" val="1538951111"/>
      </p:ext>
    </p:extLst>
  </p:cSld>
  <p:clrMapOvr>
    <a:masterClrMapping/>
  </p:clrMapOvr>
  <p:transition>
    <p:zoom/>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D0B30E-7F32-49C7-B86A-F2E7544E012B}"/>
              </a:ext>
            </a:extLst>
          </p:cNvPr>
          <p:cNvSpPr>
            <a:spLocks noGrp="1"/>
          </p:cNvSpPr>
          <p:nvPr>
            <p:ph type="title"/>
          </p:nvPr>
        </p:nvSpPr>
        <p:spPr/>
        <p:txBody>
          <a:bodyPr/>
          <a:lstStyle/>
          <a:p>
            <a:r>
              <a:rPr lang="en-US" dirty="0"/>
              <a:t>If you are interested in becoming involved…</a:t>
            </a:r>
          </a:p>
        </p:txBody>
      </p:sp>
      <p:sp>
        <p:nvSpPr>
          <p:cNvPr id="3" name="Content Placeholder 2">
            <a:extLst>
              <a:ext uri="{FF2B5EF4-FFF2-40B4-BE49-F238E27FC236}">
                <a16:creationId xmlns:a16="http://schemas.microsoft.com/office/drawing/2014/main" id="{0909EE42-8AF8-45E2-93B6-4754492BB2B4}"/>
              </a:ext>
            </a:extLst>
          </p:cNvPr>
          <p:cNvSpPr>
            <a:spLocks noGrp="1"/>
          </p:cNvSpPr>
          <p:nvPr>
            <p:ph idx="1"/>
          </p:nvPr>
        </p:nvSpPr>
        <p:spPr/>
        <p:txBody>
          <a:bodyPr/>
          <a:lstStyle/>
          <a:p>
            <a:r>
              <a:rPr lang="en-US" dirty="0"/>
              <a:t>RCG sign-up sheets in the back of the room</a:t>
            </a:r>
          </a:p>
          <a:p>
            <a:endParaRPr lang="en-US" dirty="0"/>
          </a:p>
          <a:p>
            <a:r>
              <a:rPr lang="en-US" dirty="0"/>
              <a:t>Sign up to be on the Project email list</a:t>
            </a:r>
          </a:p>
        </p:txBody>
      </p:sp>
    </p:spTree>
    <p:extLst>
      <p:ext uri="{BB962C8B-B14F-4D97-AF65-F5344CB8AC3E}">
        <p14:creationId xmlns:p14="http://schemas.microsoft.com/office/powerpoint/2010/main" val="1337069500"/>
      </p:ext>
    </p:extLst>
  </p:cSld>
  <p:clrMapOvr>
    <a:masterClrMapping/>
  </p:clrMapOvr>
  <p:transition>
    <p:zoom/>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F5BF0-9ABC-464B-B092-A61F329BA693}"/>
              </a:ext>
            </a:extLst>
          </p:cNvPr>
          <p:cNvSpPr>
            <a:spLocks noGrp="1"/>
          </p:cNvSpPr>
          <p:nvPr>
            <p:ph type="title"/>
          </p:nvPr>
        </p:nvSpPr>
        <p:spPr>
          <a:xfrm>
            <a:off x="484710" y="2714270"/>
            <a:ext cx="7055380" cy="1400530"/>
          </a:xfrm>
        </p:spPr>
        <p:txBody>
          <a:bodyPr>
            <a:normAutofit/>
          </a:bodyPr>
          <a:lstStyle/>
          <a:p>
            <a:pPr algn="ctr"/>
            <a:r>
              <a:rPr lang="en-US" sz="4000" dirty="0"/>
              <a:t>Questions?</a:t>
            </a:r>
          </a:p>
        </p:txBody>
      </p:sp>
    </p:spTree>
    <p:extLst>
      <p:ext uri="{BB962C8B-B14F-4D97-AF65-F5344CB8AC3E}">
        <p14:creationId xmlns:p14="http://schemas.microsoft.com/office/powerpoint/2010/main" val="215482359"/>
      </p:ext>
    </p:extLst>
  </p:cSld>
  <p:clrMapOvr>
    <a:masterClrMapping/>
  </p:clrMapOvr>
  <p:transition>
    <p:zo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F485A-F83E-4804-8649-B28B36FD2D72}"/>
              </a:ext>
            </a:extLst>
          </p:cNvPr>
          <p:cNvSpPr>
            <a:spLocks noGrp="1"/>
          </p:cNvSpPr>
          <p:nvPr>
            <p:ph type="title"/>
          </p:nvPr>
        </p:nvSpPr>
        <p:spPr/>
        <p:txBody>
          <a:bodyPr/>
          <a:lstStyle/>
          <a:p>
            <a:endParaRPr lang="en-US" dirty="0"/>
          </a:p>
        </p:txBody>
      </p:sp>
      <p:pic>
        <p:nvPicPr>
          <p:cNvPr id="4" name="Content Placeholder 3">
            <a:extLst>
              <a:ext uri="{FF2B5EF4-FFF2-40B4-BE49-F238E27FC236}">
                <a16:creationId xmlns:a16="http://schemas.microsoft.com/office/drawing/2014/main" id="{CA0658E8-0063-45F9-B39F-B85AEDE1B509}"/>
              </a:ext>
            </a:extLst>
          </p:cNvPr>
          <p:cNvPicPr>
            <a:picLocks noGrp="1" noChangeAspect="1"/>
          </p:cNvPicPr>
          <p:nvPr>
            <p:ph idx="1"/>
          </p:nvPr>
        </p:nvPicPr>
        <p:blipFill rotWithShape="1">
          <a:blip r:embed="rId2"/>
          <a:srcRect l="20705" t="14937" r="17775" b="19096"/>
          <a:stretch/>
        </p:blipFill>
        <p:spPr>
          <a:xfrm>
            <a:off x="150395" y="704088"/>
            <a:ext cx="8843210" cy="5334000"/>
          </a:xfrm>
          <a:prstGeom prst="rect">
            <a:avLst/>
          </a:prstGeom>
        </p:spPr>
      </p:pic>
    </p:spTree>
    <p:extLst>
      <p:ext uri="{BB962C8B-B14F-4D97-AF65-F5344CB8AC3E}">
        <p14:creationId xmlns:p14="http://schemas.microsoft.com/office/powerpoint/2010/main" val="4143014349"/>
      </p:ext>
    </p:extLst>
  </p:cSld>
  <p:clrMapOvr>
    <a:masterClrMapping/>
  </p:clrMapOvr>
  <p:transition>
    <p:zo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82C52A-F08B-4C24-802F-7FAD0CC9266B}"/>
              </a:ext>
            </a:extLst>
          </p:cNvPr>
          <p:cNvSpPr>
            <a:spLocks noGrp="1"/>
          </p:cNvSpPr>
          <p:nvPr>
            <p:ph type="title"/>
          </p:nvPr>
        </p:nvSpPr>
        <p:spPr/>
        <p:txBody>
          <a:bodyPr/>
          <a:lstStyle/>
          <a:p>
            <a:r>
              <a:rPr lang="en-US" sz="3200" dirty="0"/>
              <a:t>Goal of Today’s Public Outreach Meetings</a:t>
            </a:r>
          </a:p>
        </p:txBody>
      </p:sp>
      <p:sp>
        <p:nvSpPr>
          <p:cNvPr id="3" name="Content Placeholder 2">
            <a:extLst>
              <a:ext uri="{FF2B5EF4-FFF2-40B4-BE49-F238E27FC236}">
                <a16:creationId xmlns:a16="http://schemas.microsoft.com/office/drawing/2014/main" id="{82469418-2B98-4884-B50F-B8DDD4145D23}"/>
              </a:ext>
            </a:extLst>
          </p:cNvPr>
          <p:cNvSpPr>
            <a:spLocks noGrp="1"/>
          </p:cNvSpPr>
          <p:nvPr>
            <p:ph idx="1"/>
          </p:nvPr>
        </p:nvSpPr>
        <p:spPr>
          <a:xfrm>
            <a:off x="827700" y="1905000"/>
            <a:ext cx="6711654" cy="4195481"/>
          </a:xfrm>
        </p:spPr>
        <p:txBody>
          <a:bodyPr>
            <a:normAutofit/>
          </a:bodyPr>
          <a:lstStyle/>
          <a:p>
            <a:r>
              <a:rPr lang="en-US" sz="2400" dirty="0"/>
              <a:t>Understand the hydroelectric project</a:t>
            </a:r>
          </a:p>
          <a:p>
            <a:r>
              <a:rPr lang="en-US" sz="2400" dirty="0"/>
              <a:t>Understand the FERC relicensing process</a:t>
            </a:r>
          </a:p>
          <a:p>
            <a:r>
              <a:rPr lang="en-US" sz="2400" dirty="0"/>
              <a:t>Begin to define and record hydroelectric project-related issues</a:t>
            </a:r>
          </a:p>
          <a:p>
            <a:r>
              <a:rPr lang="en-US" sz="2400" dirty="0"/>
              <a:t>Begin to understand the viewpoints of other stakeholders and agencies</a:t>
            </a:r>
          </a:p>
          <a:p>
            <a:r>
              <a:rPr lang="en-US" sz="2400" dirty="0"/>
              <a:t>Start to establish public involvement in the process and various environmental resource groups (RCG’s).</a:t>
            </a:r>
          </a:p>
        </p:txBody>
      </p:sp>
    </p:spTree>
    <p:extLst>
      <p:ext uri="{BB962C8B-B14F-4D97-AF65-F5344CB8AC3E}">
        <p14:creationId xmlns:p14="http://schemas.microsoft.com/office/powerpoint/2010/main" val="1811515252"/>
      </p:ext>
    </p:extLst>
  </p:cSld>
  <p:clrMapOvr>
    <a:masterClrMapping/>
  </p:clrMapOvr>
  <p:transition>
    <p:zo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1E9E5B-9016-C54F-BA73-F71A6F0256C0}"/>
              </a:ext>
            </a:extLst>
          </p:cNvPr>
          <p:cNvPicPr>
            <a:picLocks noChangeAspect="1"/>
          </p:cNvPicPr>
          <p:nvPr/>
        </p:nvPicPr>
        <p:blipFill>
          <a:blip r:embed="rId3"/>
          <a:stretch>
            <a:fillRect/>
          </a:stretch>
        </p:blipFill>
        <p:spPr>
          <a:xfrm>
            <a:off x="0" y="0"/>
            <a:ext cx="9144000" cy="6858000"/>
          </a:xfrm>
          <a:prstGeom prst="rect">
            <a:avLst/>
          </a:prstGeom>
        </p:spPr>
      </p:pic>
      <p:sp>
        <p:nvSpPr>
          <p:cNvPr id="8" name="Title 7"/>
          <p:cNvSpPr>
            <a:spLocks noGrp="1"/>
          </p:cNvSpPr>
          <p:nvPr>
            <p:ph type="ctrTitle"/>
          </p:nvPr>
        </p:nvSpPr>
        <p:spPr>
          <a:xfrm>
            <a:off x="226337" y="85795"/>
            <a:ext cx="8836182" cy="2387600"/>
          </a:xfrm>
        </p:spPr>
        <p:txBody>
          <a:bodyPr>
            <a:normAutofit/>
            <a:scene3d>
              <a:camera prst="orthographicFront"/>
              <a:lightRig rig="threePt" dir="t"/>
            </a:scene3d>
            <a:sp3d extrusionH="57150">
              <a:bevelT w="82550" h="38100" prst="coolSlant"/>
            </a:sp3d>
          </a:bodyPr>
          <a:lstStyle/>
          <a:p>
            <a:r>
              <a:rPr lang="en-US" sz="4800" b="1" dirty="0">
                <a:ln w="0"/>
                <a:solidFill>
                  <a:srgbClr val="0070C0"/>
                </a:solidFill>
                <a:effectLst>
                  <a:outerShdw blurRad="50800" dist="38100" dir="2700000" algn="tl" rotWithShape="0">
                    <a:prstClr val="black">
                      <a:alpha val="40000"/>
                    </a:prstClr>
                  </a:outerShdw>
                </a:effectLst>
              </a:rPr>
              <a:t>Stevens Creek Hydroelectric Project</a:t>
            </a:r>
            <a:br>
              <a:rPr lang="en-US" sz="4800" b="1" dirty="0">
                <a:ln w="0"/>
                <a:solidFill>
                  <a:srgbClr val="0070C0"/>
                </a:solidFill>
                <a:effectLst>
                  <a:outerShdw blurRad="50800" dist="38100" dir="2700000" algn="tl" rotWithShape="0">
                    <a:prstClr val="black">
                      <a:alpha val="40000"/>
                    </a:prstClr>
                  </a:outerShdw>
                </a:effectLst>
              </a:rPr>
            </a:br>
            <a:r>
              <a:rPr lang="en-US" sz="4800" b="1" dirty="0">
                <a:ln w="0"/>
                <a:solidFill>
                  <a:srgbClr val="0070C0"/>
                </a:solidFill>
                <a:effectLst>
                  <a:outerShdw blurRad="50800" dist="38100" dir="2700000" algn="tl" rotWithShape="0">
                    <a:prstClr val="black">
                      <a:alpha val="40000"/>
                    </a:prstClr>
                  </a:outerShdw>
                </a:effectLst>
              </a:rPr>
              <a:t>FERC Project No. 2535 – GA,SC</a:t>
            </a:r>
            <a:br>
              <a:rPr lang="en-US" sz="4800" b="1" dirty="0">
                <a:ln w="0"/>
                <a:solidFill>
                  <a:srgbClr val="0070C0"/>
                </a:solidFill>
                <a:effectLst>
                  <a:outerShdw blurRad="50800" dist="38100" dir="2700000" algn="tl" rotWithShape="0">
                    <a:prstClr val="black">
                      <a:alpha val="40000"/>
                    </a:prstClr>
                  </a:outerShdw>
                </a:effectLst>
              </a:rPr>
            </a:br>
            <a:endParaRPr lang="en-US" sz="4800" b="1" dirty="0">
              <a:ln w="0"/>
              <a:solidFill>
                <a:srgbClr val="0070C0"/>
              </a:solidFill>
              <a:effectLst>
                <a:outerShdw blurRad="50800" dist="38100" dir="2700000" algn="tl" rotWithShape="0">
                  <a:prstClr val="black">
                    <a:alpha val="40000"/>
                  </a:prstClr>
                </a:outerShdw>
              </a:effectLst>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4400" y="2849609"/>
            <a:ext cx="10058400" cy="1782717"/>
          </a:xfrm>
          <a:prstGeom prst="rect">
            <a:avLst/>
          </a:prstGeom>
          <a:ln>
            <a:noFill/>
          </a:ln>
          <a:effectLst>
            <a:outerShdw blurRad="292100" dist="139700" dir="2700000" algn="tl" rotWithShape="0">
              <a:srgbClr val="333333">
                <a:alpha val="65000"/>
              </a:srgbClr>
            </a:outerShdw>
          </a:effectLst>
        </p:spPr>
      </p:pic>
      <p:sp>
        <p:nvSpPr>
          <p:cNvPr id="6" name="Title 7"/>
          <p:cNvSpPr txBox="1">
            <a:spLocks/>
          </p:cNvSpPr>
          <p:nvPr/>
        </p:nvSpPr>
        <p:spPr>
          <a:xfrm>
            <a:off x="1502875" y="5177088"/>
            <a:ext cx="6129196" cy="1006429"/>
          </a:xfrm>
          <a:prstGeom prst="rect">
            <a:avLst/>
          </a:prstGeom>
        </p:spPr>
        <p:txBody>
          <a:bodyPr vert="horz" lIns="91440" tIns="45720" rIns="91440" bIns="45720" rtlCol="0" anchor="b">
            <a:normAutofit/>
            <a:scene3d>
              <a:camera prst="orthographicFront"/>
              <a:lightRig rig="threePt" dir="t"/>
            </a:scene3d>
            <a:sp3d extrusionH="57150">
              <a:bevelT w="82550" h="38100" prst="coolSlant"/>
            </a:sp3d>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w="0"/>
                <a:solidFill>
                  <a:srgbClr val="0070C0"/>
                </a:solidFill>
                <a:effectLst>
                  <a:outerShdw blurRad="50800" dist="38100" dir="2700000" algn="tl" rotWithShape="0">
                    <a:prstClr val="black">
                      <a:alpha val="40000"/>
                    </a:prstClr>
                  </a:outerShdw>
                </a:effectLst>
                <a:uLnTx/>
                <a:uFillTx/>
                <a:latin typeface="Calibri Light" panose="020F0302020204030204"/>
                <a:ea typeface="+mj-ea"/>
                <a:cs typeface="+mj-cs"/>
              </a:rPr>
              <a:t>November 29, 2018</a:t>
            </a:r>
          </a:p>
        </p:txBody>
      </p:sp>
    </p:spTree>
    <p:extLst>
      <p:ext uri="{BB962C8B-B14F-4D97-AF65-F5344CB8AC3E}">
        <p14:creationId xmlns:p14="http://schemas.microsoft.com/office/powerpoint/2010/main" val="27742786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580458"/>
            <a:ext cx="9144000" cy="6277542"/>
          </a:xfrm>
          <a:prstGeom prst="rect">
            <a:avLst/>
          </a:prstGeom>
        </p:spPr>
      </p:pic>
      <p:sp>
        <p:nvSpPr>
          <p:cNvPr id="3" name="Title 2"/>
          <p:cNvSpPr>
            <a:spLocks noGrp="1"/>
          </p:cNvSpPr>
          <p:nvPr>
            <p:ph type="title"/>
          </p:nvPr>
        </p:nvSpPr>
        <p:spPr>
          <a:xfrm>
            <a:off x="628650" y="-63360"/>
            <a:ext cx="7886700" cy="1002626"/>
          </a:xfrm>
        </p:spPr>
        <p:txBody>
          <a:bodyPr/>
          <a:lstStyle/>
          <a:p>
            <a:pPr algn="ctr"/>
            <a:r>
              <a:rPr lang="en-US" dirty="0"/>
              <a:t>Stevens Creek Project location</a:t>
            </a:r>
          </a:p>
        </p:txBody>
      </p:sp>
      <p:sp>
        <p:nvSpPr>
          <p:cNvPr id="7" name="Line Callout 1 6"/>
          <p:cNvSpPr/>
          <p:nvPr/>
        </p:nvSpPr>
        <p:spPr>
          <a:xfrm>
            <a:off x="4381876" y="1711105"/>
            <a:ext cx="3041965" cy="470780"/>
          </a:xfrm>
          <a:prstGeom prst="borderCallout1">
            <a:avLst>
              <a:gd name="adj1" fmla="val 51229"/>
              <a:gd name="adj2" fmla="val 0"/>
              <a:gd name="adj3" fmla="val 371679"/>
              <a:gd name="adj4" fmla="val -15119"/>
            </a:avLst>
          </a:prstGeom>
          <a:ln w="19050">
            <a:solidFill>
              <a:schemeClr val="accent5">
                <a:lumMod val="75000"/>
              </a:schemeClr>
            </a:solidFill>
          </a:ln>
          <a:effectLst>
            <a:outerShdw blurRad="50800" dist="38100" dir="2700000" algn="tl" rotWithShape="0">
              <a:prstClr val="black">
                <a:alpha val="40000"/>
              </a:prstClr>
            </a:outerShdw>
          </a:effectLst>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rPr>
              <a:t>Stevens Creek plant and dam</a:t>
            </a:r>
          </a:p>
        </p:txBody>
      </p:sp>
    </p:spTree>
    <p:extLst>
      <p:ext uri="{BB962C8B-B14F-4D97-AF65-F5344CB8AC3E}">
        <p14:creationId xmlns:p14="http://schemas.microsoft.com/office/powerpoint/2010/main" val="2215799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1940"/>
            <a:ext cx="9144000" cy="6098977"/>
          </a:xfrm>
          <a:prstGeom prst="rect">
            <a:avLst/>
          </a:prstGeom>
        </p:spPr>
      </p:pic>
    </p:spTree>
    <p:extLst>
      <p:ext uri="{BB962C8B-B14F-4D97-AF65-F5344CB8AC3E}">
        <p14:creationId xmlns:p14="http://schemas.microsoft.com/office/powerpoint/2010/main" val="7179807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1E9E5B-9016-C54F-BA73-F71A6F0256C0}"/>
              </a:ext>
            </a:extLst>
          </p:cNvPr>
          <p:cNvPicPr>
            <a:picLocks noChangeAspect="1"/>
          </p:cNvPicPr>
          <p:nvPr/>
        </p:nvPicPr>
        <p:blipFill>
          <a:blip r:embed="rId3"/>
          <a:stretch>
            <a:fillRect/>
          </a:stretch>
        </p:blipFill>
        <p:spPr>
          <a:xfrm>
            <a:off x="0" y="12728"/>
            <a:ext cx="9144000" cy="6858000"/>
          </a:xfrm>
          <a:prstGeom prst="rect">
            <a:avLst/>
          </a:prstGeom>
          <a:effectLst/>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25033"/>
            <a:ext cx="11674550" cy="7783034"/>
          </a:xfrm>
          <a:prstGeom prst="rect">
            <a:avLst/>
          </a:prstGeom>
        </p:spPr>
      </p:pic>
    </p:spTree>
    <p:extLst>
      <p:ext uri="{BB962C8B-B14F-4D97-AF65-F5344CB8AC3E}">
        <p14:creationId xmlns:p14="http://schemas.microsoft.com/office/powerpoint/2010/main" val="3678042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A1E9E5B-9016-C54F-BA73-F71A6F0256C0}"/>
              </a:ext>
            </a:extLst>
          </p:cNvPr>
          <p:cNvPicPr>
            <a:picLocks noChangeAspect="1"/>
          </p:cNvPicPr>
          <p:nvPr/>
        </p:nvPicPr>
        <p:blipFill>
          <a:blip r:embed="rId3"/>
          <a:stretch>
            <a:fillRect/>
          </a:stretch>
        </p:blipFill>
        <p:spPr>
          <a:xfrm>
            <a:off x="0" y="12728"/>
            <a:ext cx="9144000" cy="6858000"/>
          </a:xfrm>
          <a:prstGeom prst="rect">
            <a:avLst/>
          </a:prstGeom>
          <a:effec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052" y="-158533"/>
            <a:ext cx="10900372" cy="7266915"/>
          </a:xfrm>
          <a:prstGeom prst="rect">
            <a:avLst/>
          </a:prstGeom>
        </p:spPr>
      </p:pic>
    </p:spTree>
    <p:extLst>
      <p:ext uri="{BB962C8B-B14F-4D97-AF65-F5344CB8AC3E}">
        <p14:creationId xmlns:p14="http://schemas.microsoft.com/office/powerpoint/2010/main" val="20159513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tint val="100000"/>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Template>
  <TotalTime>18196</TotalTime>
  <Words>1283</Words>
  <Application>Microsoft Office PowerPoint</Application>
  <PresentationFormat>On-screen Show (4:3)</PresentationFormat>
  <Paragraphs>220</Paragraphs>
  <Slides>36</Slides>
  <Notes>29</Notes>
  <HiddenSlides>0</HiddenSlides>
  <MMClips>0</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1</vt:i4>
      </vt:variant>
      <vt:variant>
        <vt:lpstr>Slide Titles</vt:lpstr>
      </vt:variant>
      <vt:variant>
        <vt:i4>36</vt:i4>
      </vt:variant>
    </vt:vector>
  </HeadingPairs>
  <TitlesOfParts>
    <vt:vector size="44" baseType="lpstr">
      <vt:lpstr>Arial</vt:lpstr>
      <vt:lpstr>Calibri</vt:lpstr>
      <vt:lpstr>Calibri Light</vt:lpstr>
      <vt:lpstr>Century Gothic</vt:lpstr>
      <vt:lpstr>Wingdings 3</vt:lpstr>
      <vt:lpstr>Ion</vt:lpstr>
      <vt:lpstr>Office Theme</vt:lpstr>
      <vt:lpstr>Acrobat Document</vt:lpstr>
      <vt:lpstr>Stevens Creek Project Relicensing</vt:lpstr>
      <vt:lpstr>Meeting Agenda</vt:lpstr>
      <vt:lpstr>Goal of Today’s Public Outreach Meetings</vt:lpstr>
      <vt:lpstr>Goal of Today’s Public Outreach Meetings</vt:lpstr>
      <vt:lpstr>Stevens Creek Hydroelectric Project FERC Project No. 2535 – GA,SC </vt:lpstr>
      <vt:lpstr>Stevens Creek Project location</vt:lpstr>
      <vt:lpstr>PowerPoint Presentation</vt:lpstr>
      <vt:lpstr>PowerPoint Presentation</vt:lpstr>
      <vt:lpstr>PowerPoint Presentation</vt:lpstr>
      <vt:lpstr>PowerPoint Presentation</vt:lpstr>
      <vt:lpstr>PowerPoint Presentation</vt:lpstr>
      <vt:lpstr>PowerPoint Presentation</vt:lpstr>
      <vt:lpstr>Operations</vt:lpstr>
      <vt:lpstr>What does “reregulation” mean?</vt:lpstr>
      <vt:lpstr>Stevens Creek reservoir</vt:lpstr>
      <vt:lpstr>Recreation</vt:lpstr>
      <vt:lpstr>PowerPoint Presentation</vt:lpstr>
      <vt:lpstr>Recreation</vt:lpstr>
      <vt:lpstr>PowerPoint Presentation</vt:lpstr>
      <vt:lpstr>Shoreline management</vt:lpstr>
      <vt:lpstr>Relicensing meetings</vt:lpstr>
      <vt:lpstr>PowerPoint Presentation</vt:lpstr>
      <vt:lpstr>What Is A Relicensing?</vt:lpstr>
      <vt:lpstr>Big Picture – Relicensing Goals</vt:lpstr>
      <vt:lpstr>FERC Relicensing Process</vt:lpstr>
      <vt:lpstr>TLP Timeline</vt:lpstr>
      <vt:lpstr>TLP Timeline (cont.)</vt:lpstr>
      <vt:lpstr>Potential Agencies and Stakeholders Federal: NMFS, USACE, USFWS, USFS NGO: American Rivers, American Whitewater, Riverkeeper</vt:lpstr>
      <vt:lpstr>What can you expect?</vt:lpstr>
      <vt:lpstr>Resource Conservation Groups</vt:lpstr>
      <vt:lpstr>What is expected of participants?</vt:lpstr>
      <vt:lpstr>Project Number and the FERC E-Library</vt:lpstr>
      <vt:lpstr>www.stevenscreekrelicense.com</vt:lpstr>
      <vt:lpstr>If you are interested in becoming involved…</vt:lpstr>
      <vt:lpstr>Questions?</vt:lpstr>
      <vt:lpstr>PowerPoint Presentation</vt:lpstr>
    </vt:vector>
  </TitlesOfParts>
  <Company>Kleinschmidt Associates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Municipal Hydroelectric Project</dc:title>
  <dc:creator>Alison Jakupca</dc:creator>
  <cp:lastModifiedBy>Alison Jakupca</cp:lastModifiedBy>
  <cp:revision>247</cp:revision>
  <cp:lastPrinted>2018-03-05T20:34:22Z</cp:lastPrinted>
  <dcterms:created xsi:type="dcterms:W3CDTF">2014-08-21T21:06:39Z</dcterms:created>
  <dcterms:modified xsi:type="dcterms:W3CDTF">2018-12-18T16:11:41Z</dcterms:modified>
</cp:coreProperties>
</file>